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4" r:id="rId9"/>
    <p:sldId id="265" r:id="rId10"/>
    <p:sldId id="267" r:id="rId11"/>
    <p:sldId id="266" r:id="rId12"/>
  </p:sldIdLst>
  <p:sldSz cx="18288000" cy="10287000"/>
  <p:notesSz cx="6858000" cy="9144000"/>
  <p:embeddedFontLst>
    <p:embeddedFont>
      <p:font typeface="Astron" panose="020B0604020202020204" charset="0"/>
      <p:regular r:id="rId13"/>
    </p:embeddedFont>
    <p:embeddedFont>
      <p:font typeface="Bahnschrift" panose="020B0502040204020203" pitchFamily="34" charset="0"/>
      <p:regular r:id="rId14"/>
      <p:bold r:id="rId15"/>
    </p:embeddedFont>
    <p:embeddedFont>
      <p:font typeface="Be Vietnam"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2054B"/>
    <a:srgbClr val="150656"/>
    <a:srgbClr val="1A076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gif>
</file>

<file path=ppt/media/image10.jpeg>
</file>

<file path=ppt/media/image11.jpeg>
</file>

<file path=ppt/media/image12.png>
</file>

<file path=ppt/media/image13.png>
</file>

<file path=ppt/media/image14.png>
</file>

<file path=ppt/media/image2.png>
</file>

<file path=ppt/media/image3.gif>
</file>

<file path=ppt/media/image4.png>
</file>

<file path=ppt/media/image5.jpe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5/27/2025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gif"/><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scikit-learn.org/" TargetMode="External"/><Relationship Id="rId2" Type="http://schemas.openxmlformats.org/officeDocument/2006/relationships/hyperlink" Target="https://www.kaggle.com/datasets/redwankarimsony/heart-disease-data" TargetMode="External"/><Relationship Id="rId1" Type="http://schemas.openxmlformats.org/officeDocument/2006/relationships/slideLayout" Target="../slideLayouts/slideLayout7.xml"/><Relationship Id="rId4" Type="http://schemas.openxmlformats.org/officeDocument/2006/relationships/hyperlink" Target="https://matplotlib.org/"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gif"/><Relationship Id="rId4" Type="http://schemas.openxmlformats.org/officeDocument/2006/relationships/image" Target="../media/image3.gif"/></Relationships>
</file>

<file path=ppt/slides/_rels/slide2.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3.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7.xml"/><Relationship Id="rId5" Type="http://schemas.openxmlformats.org/officeDocument/2006/relationships/image" Target="../media/image3.gif"/><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21D46"/>
        </a:solidFill>
        <a:effectLst/>
      </p:bgPr>
    </p:bg>
    <p:spTree>
      <p:nvGrpSpPr>
        <p:cNvPr id="1" name=""/>
        <p:cNvGrpSpPr/>
        <p:nvPr/>
      </p:nvGrpSpPr>
      <p:grpSpPr>
        <a:xfrm>
          <a:off x="0" y="0"/>
          <a:ext cx="0" cy="0"/>
          <a:chOff x="0" y="0"/>
          <a:chExt cx="0" cy="0"/>
        </a:xfrm>
      </p:grpSpPr>
      <p:sp>
        <p:nvSpPr>
          <p:cNvPr id="2" name="TextBox 2"/>
          <p:cNvSpPr txBox="1"/>
          <p:nvPr/>
        </p:nvSpPr>
        <p:spPr>
          <a:xfrm>
            <a:off x="2574267" y="4117789"/>
            <a:ext cx="13139465" cy="1442085"/>
          </a:xfrm>
          <a:prstGeom prst="rect">
            <a:avLst/>
          </a:prstGeom>
        </p:spPr>
        <p:txBody>
          <a:bodyPr lIns="0" tIns="0" rIns="0" bIns="0" rtlCol="0" anchor="t">
            <a:spAutoFit/>
          </a:bodyPr>
          <a:lstStyle/>
          <a:p>
            <a:pPr marL="0" lvl="0" indent="0" algn="ctr">
              <a:lnSpc>
                <a:spcPts val="4920"/>
              </a:lnSpc>
            </a:pPr>
            <a:r>
              <a:rPr lang="en-US" sz="6000" u="none" strike="noStrike" dirty="0">
                <a:solidFill>
                  <a:srgbClr val="5CE1E6"/>
                </a:solidFill>
                <a:latin typeface="Astron"/>
                <a:ea typeface="Astron"/>
                <a:cs typeface="Astron"/>
                <a:sym typeface="Astron"/>
              </a:rPr>
              <a:t>ARTIFICIAL</a:t>
            </a:r>
          </a:p>
          <a:p>
            <a:pPr marL="0" lvl="0" indent="0" algn="ctr">
              <a:lnSpc>
                <a:spcPts val="4920"/>
              </a:lnSpc>
            </a:pPr>
            <a:r>
              <a:rPr lang="en-US" sz="6000" u="none" strike="noStrike" dirty="0">
                <a:solidFill>
                  <a:srgbClr val="5CE1E6"/>
                </a:solidFill>
                <a:latin typeface="Astron"/>
                <a:ea typeface="Astron"/>
                <a:cs typeface="Astron"/>
                <a:sym typeface="Astron"/>
              </a:rPr>
              <a:t>INTELLIGENCE</a:t>
            </a:r>
          </a:p>
        </p:txBody>
      </p:sp>
      <p:sp>
        <p:nvSpPr>
          <p:cNvPr id="4" name="TextBox 4"/>
          <p:cNvSpPr txBox="1"/>
          <p:nvPr/>
        </p:nvSpPr>
        <p:spPr>
          <a:xfrm>
            <a:off x="4539333" y="5670736"/>
            <a:ext cx="9209333" cy="584200"/>
          </a:xfrm>
          <a:prstGeom prst="rect">
            <a:avLst/>
          </a:prstGeom>
        </p:spPr>
        <p:txBody>
          <a:bodyPr lIns="0" tIns="0" rIns="0" bIns="0" rtlCol="0" anchor="t">
            <a:spAutoFit/>
          </a:bodyPr>
          <a:lstStyle/>
          <a:p>
            <a:pPr algn="ctr">
              <a:lnSpc>
                <a:spcPts val="2300"/>
              </a:lnSpc>
            </a:pPr>
            <a:r>
              <a:rPr lang="en-US" sz="2000" spc="88">
                <a:solidFill>
                  <a:srgbClr val="FFFFFF"/>
                </a:solidFill>
                <a:latin typeface="Be Vietnam"/>
                <a:ea typeface="Be Vietnam"/>
                <a:cs typeface="Be Vietnam"/>
                <a:sym typeface="Be Vietnam"/>
              </a:rPr>
              <a:t>This presentation will introduce our Artificial Intelligence project, </a:t>
            </a:r>
          </a:p>
          <a:p>
            <a:pPr algn="ctr">
              <a:lnSpc>
                <a:spcPts val="2300"/>
              </a:lnSpc>
            </a:pPr>
            <a:r>
              <a:rPr lang="en-US" sz="2000" spc="88">
                <a:solidFill>
                  <a:srgbClr val="FFFFFF"/>
                </a:solidFill>
                <a:latin typeface="Be Vietnam"/>
                <a:ea typeface="Be Vietnam"/>
                <a:cs typeface="Be Vietnam"/>
                <a:sym typeface="Be Vietnam"/>
              </a:rPr>
              <a:t>highlighting its objectives, methodologies, and potential impact.</a:t>
            </a:r>
          </a:p>
        </p:txBody>
      </p:sp>
      <p:pic>
        <p:nvPicPr>
          <p:cNvPr id="6" name="Picture 6"/>
          <p:cNvPicPr>
            <a:picLocks noChangeAspect="1"/>
          </p:cNvPicPr>
          <p:nvPr/>
        </p:nvPicPr>
        <p:blipFill>
          <a:blip r:embed="rId2"/>
          <a:srcRect/>
          <a:stretch>
            <a:fillRect/>
          </a:stretch>
        </p:blipFill>
        <p:spPr>
          <a:xfrm>
            <a:off x="1203091" y="4277068"/>
            <a:ext cx="1037801" cy="1037801"/>
          </a:xfrm>
          <a:prstGeom prst="rect">
            <a:avLst/>
          </a:prstGeom>
        </p:spPr>
      </p:pic>
      <p:pic>
        <p:nvPicPr>
          <p:cNvPr id="7" name="Picture 7"/>
          <p:cNvPicPr>
            <a:picLocks noChangeAspect="1"/>
          </p:cNvPicPr>
          <p:nvPr/>
        </p:nvPicPr>
        <p:blipFill>
          <a:blip r:embed="rId2"/>
          <a:srcRect/>
          <a:stretch>
            <a:fillRect/>
          </a:stretch>
        </p:blipFill>
        <p:spPr>
          <a:xfrm>
            <a:off x="16047108" y="4277068"/>
            <a:ext cx="1037801" cy="1037801"/>
          </a:xfrm>
          <a:prstGeom prst="rect">
            <a:avLst/>
          </a:prstGeom>
        </p:spPr>
      </p:pic>
      <p:pic>
        <p:nvPicPr>
          <p:cNvPr id="9" name="Picture 8">
            <a:extLst>
              <a:ext uri="{FF2B5EF4-FFF2-40B4-BE49-F238E27FC236}">
                <a16:creationId xmlns:a16="http://schemas.microsoft.com/office/drawing/2014/main" id="{797C030E-1E20-D1BC-E71A-75F1F7C58D0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9600" y="68037"/>
            <a:ext cx="16992600" cy="2941863"/>
          </a:xfrm>
          <a:prstGeom prst="rect">
            <a:avLst/>
          </a:prstGeom>
        </p:spPr>
      </p:pic>
      <p:sp>
        <p:nvSpPr>
          <p:cNvPr id="10" name="TextBox 9">
            <a:extLst>
              <a:ext uri="{FF2B5EF4-FFF2-40B4-BE49-F238E27FC236}">
                <a16:creationId xmlns:a16="http://schemas.microsoft.com/office/drawing/2014/main" id="{896767CD-A6AB-F6BD-7C66-17820BD02FF8}"/>
              </a:ext>
            </a:extLst>
          </p:cNvPr>
          <p:cNvSpPr txBox="1"/>
          <p:nvPr/>
        </p:nvSpPr>
        <p:spPr>
          <a:xfrm>
            <a:off x="838200" y="6972300"/>
            <a:ext cx="9209333" cy="2246769"/>
          </a:xfrm>
          <a:prstGeom prst="rect">
            <a:avLst/>
          </a:prstGeom>
          <a:noFill/>
        </p:spPr>
        <p:txBody>
          <a:bodyPr wrap="square" rtlCol="0">
            <a:spAutoFit/>
          </a:bodyPr>
          <a:lstStyle/>
          <a:p>
            <a:r>
              <a:rPr lang="en-US" sz="2800" dirty="0">
                <a:solidFill>
                  <a:srgbClr val="FFFF00"/>
                </a:solidFill>
                <a:latin typeface="Be Vietnam" panose="020B0604020202020204" charset="0"/>
              </a:rPr>
              <a:t>╰┈➤ Yash Mishra (202401100300285)</a:t>
            </a:r>
          </a:p>
          <a:p>
            <a:r>
              <a:rPr lang="en-US" sz="2800" dirty="0">
                <a:solidFill>
                  <a:srgbClr val="FFFF00"/>
                </a:solidFill>
                <a:latin typeface="Be Vietnam" panose="020B0604020202020204" charset="0"/>
              </a:rPr>
              <a:t>╰┈➤ Yogesh Bansal (202401100300288)</a:t>
            </a:r>
          </a:p>
          <a:p>
            <a:r>
              <a:rPr lang="en-US" sz="2800" dirty="0">
                <a:solidFill>
                  <a:srgbClr val="FFFF00"/>
                </a:solidFill>
                <a:latin typeface="Be Vietnam" panose="020B0604020202020204" charset="0"/>
              </a:rPr>
              <a:t>╰┈➤ </a:t>
            </a:r>
            <a:r>
              <a:rPr lang="en-US" sz="2800" dirty="0" err="1">
                <a:solidFill>
                  <a:srgbClr val="FFFF00"/>
                </a:solidFill>
                <a:latin typeface="Be Vietnam" panose="020B0604020202020204" charset="0"/>
              </a:rPr>
              <a:t>Srashti</a:t>
            </a:r>
            <a:r>
              <a:rPr lang="en-US" sz="2800" dirty="0">
                <a:solidFill>
                  <a:srgbClr val="FFFF00"/>
                </a:solidFill>
                <a:latin typeface="Be Vietnam" panose="020B0604020202020204" charset="0"/>
              </a:rPr>
              <a:t> Gupta (202401100300251)</a:t>
            </a:r>
          </a:p>
          <a:p>
            <a:r>
              <a:rPr lang="en-US" sz="2800" dirty="0">
                <a:solidFill>
                  <a:srgbClr val="FFFF00"/>
                </a:solidFill>
                <a:latin typeface="Be Vietnam" panose="020B0604020202020204" charset="0"/>
              </a:rPr>
              <a:t>╰┈➤ Vinay Rathore (202401100300280)</a:t>
            </a:r>
          </a:p>
          <a:p>
            <a:r>
              <a:rPr lang="en-US" sz="2800" dirty="0">
                <a:solidFill>
                  <a:srgbClr val="FFFF00"/>
                </a:solidFill>
                <a:latin typeface="Be Vietnam" panose="020B0604020202020204" charset="0"/>
              </a:rPr>
              <a:t>╰┈➤ Sudeeksha Singh (202401100300252)</a:t>
            </a:r>
            <a:endParaRPr lang="en-IN" sz="2800" dirty="0">
              <a:solidFill>
                <a:srgbClr val="FFFF00"/>
              </a:solidFill>
              <a:latin typeface="Be Vietnam" panose="020B06040202020202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2054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E94D1A8-4188-05B3-3775-963AF8D50472}"/>
              </a:ext>
            </a:extLst>
          </p:cNvPr>
          <p:cNvSpPr txBox="1"/>
          <p:nvPr/>
        </p:nvSpPr>
        <p:spPr>
          <a:xfrm>
            <a:off x="1752600" y="1333500"/>
            <a:ext cx="12344400" cy="1015663"/>
          </a:xfrm>
          <a:prstGeom prst="rect">
            <a:avLst/>
          </a:prstGeom>
          <a:noFill/>
        </p:spPr>
        <p:txBody>
          <a:bodyPr wrap="square" rtlCol="0">
            <a:spAutoFit/>
          </a:bodyPr>
          <a:lstStyle/>
          <a:p>
            <a:r>
              <a:rPr lang="en-US" sz="6000" u="none" strike="noStrike" dirty="0">
                <a:solidFill>
                  <a:srgbClr val="5CE1E6"/>
                </a:solidFill>
                <a:latin typeface="Astron"/>
                <a:ea typeface="Astron"/>
                <a:cs typeface="Astron"/>
                <a:sym typeface="Astron"/>
              </a:rPr>
              <a:t>references</a:t>
            </a:r>
          </a:p>
        </p:txBody>
      </p:sp>
      <p:sp>
        <p:nvSpPr>
          <p:cNvPr id="3" name="TextBox 2">
            <a:extLst>
              <a:ext uri="{FF2B5EF4-FFF2-40B4-BE49-F238E27FC236}">
                <a16:creationId xmlns:a16="http://schemas.microsoft.com/office/drawing/2014/main" id="{C9BFD157-AE43-F3E0-575B-54FB8411A7B5}"/>
              </a:ext>
            </a:extLst>
          </p:cNvPr>
          <p:cNvSpPr txBox="1"/>
          <p:nvPr/>
        </p:nvSpPr>
        <p:spPr>
          <a:xfrm>
            <a:off x="1524000" y="3314700"/>
            <a:ext cx="16230600" cy="5262979"/>
          </a:xfrm>
          <a:prstGeom prst="rect">
            <a:avLst/>
          </a:prstGeom>
          <a:noFill/>
        </p:spPr>
        <p:txBody>
          <a:bodyPr wrap="square" rtlCol="0">
            <a:spAutoFit/>
          </a:bodyPr>
          <a:lstStyle/>
          <a:p>
            <a:r>
              <a:rPr lang="en-IN" sz="2800" dirty="0">
                <a:solidFill>
                  <a:schemeClr val="accent5">
                    <a:lumMod val="40000"/>
                    <a:lumOff val="60000"/>
                  </a:schemeClr>
                </a:solidFill>
                <a:latin typeface="Bahnschrift" panose="020B0502040204020203" pitchFamily="34" charset="0"/>
              </a:rPr>
              <a:t>&gt;Data Set : </a:t>
            </a:r>
            <a:r>
              <a:rPr lang="en-IN" sz="2800" dirty="0">
                <a:solidFill>
                  <a:schemeClr val="accent5">
                    <a:lumMod val="40000"/>
                    <a:lumOff val="60000"/>
                  </a:schemeClr>
                </a:solidFill>
                <a:latin typeface="Bahnschrift" panose="020B0502040204020203" pitchFamily="34" charset="0"/>
                <a:hlinkClick r:id="rId2"/>
              </a:rPr>
              <a:t>https://www.kaggle.com/datasets/redwankarimsony/heart-disease-data</a:t>
            </a:r>
            <a:endParaRPr lang="en-IN" sz="2800" dirty="0">
              <a:solidFill>
                <a:schemeClr val="accent5">
                  <a:lumMod val="40000"/>
                  <a:lumOff val="60000"/>
                </a:schemeClr>
              </a:solidFill>
              <a:latin typeface="Bahnschrift" panose="020B0502040204020203" pitchFamily="34" charset="0"/>
            </a:endParaRPr>
          </a:p>
          <a:p>
            <a:endParaRPr lang="en-IN" sz="2800" dirty="0">
              <a:solidFill>
                <a:schemeClr val="accent5">
                  <a:lumMod val="40000"/>
                  <a:lumOff val="60000"/>
                </a:schemeClr>
              </a:solidFill>
              <a:latin typeface="Bahnschrift" panose="020B0502040204020203" pitchFamily="34" charset="0"/>
            </a:endParaRPr>
          </a:p>
          <a:p>
            <a:pPr>
              <a:buNone/>
            </a:pPr>
            <a:r>
              <a:rPr lang="en-IN" sz="2800" b="1" dirty="0">
                <a:solidFill>
                  <a:schemeClr val="accent5">
                    <a:lumMod val="40000"/>
                    <a:lumOff val="60000"/>
                  </a:schemeClr>
                </a:solidFill>
              </a:rPr>
              <a:t>&gt;Model and Libraries</a:t>
            </a:r>
          </a:p>
          <a:p>
            <a:pPr>
              <a:buFont typeface="Arial" panose="020B0604020202020204" pitchFamily="34" charset="0"/>
              <a:buChar char="•"/>
            </a:pPr>
            <a:r>
              <a:rPr lang="en-IN" sz="2800" dirty="0">
                <a:solidFill>
                  <a:schemeClr val="accent5">
                    <a:lumMod val="40000"/>
                    <a:lumOff val="60000"/>
                  </a:schemeClr>
                </a:solidFill>
              </a:rPr>
              <a:t>Pedregosa, F., et al. </a:t>
            </a:r>
            <a:r>
              <a:rPr lang="en-IN" sz="2800" i="1" dirty="0">
                <a:solidFill>
                  <a:schemeClr val="accent5">
                    <a:lumMod val="40000"/>
                    <a:lumOff val="60000"/>
                  </a:schemeClr>
                </a:solidFill>
              </a:rPr>
              <a:t>Scikit-learn: Machine Learning in Python</a:t>
            </a:r>
            <a:r>
              <a:rPr lang="en-IN" sz="2800" dirty="0">
                <a:solidFill>
                  <a:schemeClr val="accent5">
                    <a:lumMod val="40000"/>
                    <a:lumOff val="60000"/>
                  </a:schemeClr>
                </a:solidFill>
              </a:rPr>
              <a:t>, Journal of Machine Learning Research, 2011.</a:t>
            </a:r>
            <a:br>
              <a:rPr lang="en-IN" sz="2800" dirty="0">
                <a:solidFill>
                  <a:schemeClr val="accent5">
                    <a:lumMod val="40000"/>
                    <a:lumOff val="60000"/>
                  </a:schemeClr>
                </a:solidFill>
              </a:rPr>
            </a:br>
            <a:r>
              <a:rPr lang="en-IN" sz="2800" dirty="0">
                <a:solidFill>
                  <a:schemeClr val="accent5">
                    <a:lumMod val="40000"/>
                    <a:lumOff val="60000"/>
                  </a:schemeClr>
                </a:solidFill>
                <a:hlinkClick r:id="rId3">
                  <a:extLst>
                    <a:ext uri="{A12FA001-AC4F-418D-AE19-62706E023703}">
                      <ahyp:hlinkClr xmlns:ahyp="http://schemas.microsoft.com/office/drawing/2018/hyperlinkcolor" val="tx"/>
                    </a:ext>
                  </a:extLst>
                </a:hlinkClick>
              </a:rPr>
              <a:t>https://scikit-learn.org</a:t>
            </a:r>
            <a:endParaRPr lang="en-IN" sz="2800" dirty="0">
              <a:solidFill>
                <a:schemeClr val="accent5">
                  <a:lumMod val="40000"/>
                  <a:lumOff val="60000"/>
                </a:schemeClr>
              </a:solidFill>
            </a:endParaRPr>
          </a:p>
          <a:p>
            <a:pPr>
              <a:buFont typeface="Arial" panose="020B0604020202020204" pitchFamily="34" charset="0"/>
              <a:buChar char="•"/>
            </a:pPr>
            <a:r>
              <a:rPr lang="en-IN" sz="2800" dirty="0">
                <a:solidFill>
                  <a:schemeClr val="accent5">
                    <a:lumMod val="40000"/>
                    <a:lumOff val="60000"/>
                  </a:schemeClr>
                </a:solidFill>
              </a:rPr>
              <a:t>Hunter, J. D. </a:t>
            </a:r>
            <a:r>
              <a:rPr lang="en-IN" sz="2800" i="1" dirty="0">
                <a:solidFill>
                  <a:schemeClr val="accent5">
                    <a:lumMod val="40000"/>
                    <a:lumOff val="60000"/>
                  </a:schemeClr>
                </a:solidFill>
              </a:rPr>
              <a:t>Matplotlib: A 2D graphics environment</a:t>
            </a:r>
            <a:r>
              <a:rPr lang="en-IN" sz="2800" dirty="0">
                <a:solidFill>
                  <a:schemeClr val="accent5">
                    <a:lumMod val="40000"/>
                    <a:lumOff val="60000"/>
                  </a:schemeClr>
                </a:solidFill>
              </a:rPr>
              <a:t>, Computing in Science &amp; Engineering, 2007.</a:t>
            </a:r>
            <a:br>
              <a:rPr lang="en-IN" sz="2800" dirty="0">
                <a:solidFill>
                  <a:schemeClr val="accent5">
                    <a:lumMod val="40000"/>
                    <a:lumOff val="60000"/>
                  </a:schemeClr>
                </a:solidFill>
              </a:rPr>
            </a:br>
            <a:r>
              <a:rPr lang="en-IN" sz="2800" dirty="0">
                <a:solidFill>
                  <a:schemeClr val="accent5">
                    <a:lumMod val="40000"/>
                    <a:lumOff val="60000"/>
                  </a:schemeClr>
                </a:solidFill>
                <a:hlinkClick r:id="rId4">
                  <a:extLst>
                    <a:ext uri="{A12FA001-AC4F-418D-AE19-62706E023703}">
                      <ahyp:hlinkClr xmlns:ahyp="http://schemas.microsoft.com/office/drawing/2018/hyperlinkcolor" val="tx"/>
                    </a:ext>
                  </a:extLst>
                </a:hlinkClick>
              </a:rPr>
              <a:t>https://matplotlib.org</a:t>
            </a:r>
            <a:endParaRPr lang="en-IN" sz="2800" dirty="0">
              <a:solidFill>
                <a:schemeClr val="accent5">
                  <a:lumMod val="40000"/>
                  <a:lumOff val="60000"/>
                </a:schemeClr>
              </a:solidFill>
            </a:endParaRPr>
          </a:p>
          <a:p>
            <a:pPr>
              <a:buFont typeface="Arial" panose="020B0604020202020204" pitchFamily="34" charset="0"/>
              <a:buChar char="•"/>
            </a:pPr>
            <a:r>
              <a:rPr lang="en-IN" sz="2800" dirty="0">
                <a:solidFill>
                  <a:schemeClr val="accent5">
                    <a:lumMod val="40000"/>
                    <a:lumOff val="60000"/>
                  </a:schemeClr>
                </a:solidFill>
              </a:rPr>
              <a:t>Waskom, M. L. </a:t>
            </a:r>
            <a:r>
              <a:rPr lang="en-IN" sz="2800" i="1" dirty="0">
                <a:solidFill>
                  <a:schemeClr val="accent5">
                    <a:lumMod val="40000"/>
                    <a:lumOff val="60000"/>
                  </a:schemeClr>
                </a:solidFill>
              </a:rPr>
              <a:t>Seaborn: statistical data visualization</a:t>
            </a:r>
            <a:r>
              <a:rPr lang="en-IN" sz="2800" dirty="0">
                <a:solidFill>
                  <a:schemeClr val="accent5">
                    <a:lumMod val="40000"/>
                    <a:lumOff val="60000"/>
                  </a:schemeClr>
                </a:solidFill>
              </a:rPr>
              <a:t>, Journal of Open Source Software, 2021.</a:t>
            </a:r>
            <a:br>
              <a:rPr lang="en-IN" sz="2800" dirty="0">
                <a:solidFill>
                  <a:schemeClr val="accent5">
                    <a:lumMod val="40000"/>
                    <a:lumOff val="60000"/>
                  </a:schemeClr>
                </a:solidFill>
              </a:rPr>
            </a:br>
            <a:r>
              <a:rPr lang="en-IN" sz="2800" dirty="0">
                <a:solidFill>
                  <a:schemeClr val="accent5">
                    <a:lumMod val="40000"/>
                    <a:lumOff val="60000"/>
                  </a:schemeClr>
                </a:solidFill>
              </a:rPr>
              <a:t>https://seaborn.pydata.org</a:t>
            </a:r>
          </a:p>
          <a:p>
            <a:pPr>
              <a:buFont typeface="Arial" panose="020B0604020202020204" pitchFamily="34" charset="0"/>
              <a:buChar char="•"/>
            </a:pPr>
            <a:r>
              <a:rPr lang="en-IN" sz="2800" dirty="0">
                <a:solidFill>
                  <a:schemeClr val="accent5">
                    <a:lumMod val="40000"/>
                    <a:lumOff val="60000"/>
                  </a:schemeClr>
                </a:solidFill>
              </a:rPr>
              <a:t>McKinney, W. </a:t>
            </a:r>
            <a:r>
              <a:rPr lang="en-IN" sz="2800" i="1" dirty="0">
                <a:solidFill>
                  <a:schemeClr val="accent5">
                    <a:lumMod val="40000"/>
                    <a:lumOff val="60000"/>
                  </a:schemeClr>
                </a:solidFill>
              </a:rPr>
              <a:t>Data Structures for Statistical Computing in Python</a:t>
            </a:r>
            <a:r>
              <a:rPr lang="en-IN" sz="2800" dirty="0">
                <a:solidFill>
                  <a:schemeClr val="accent5">
                    <a:lumMod val="40000"/>
                    <a:lumOff val="60000"/>
                  </a:schemeClr>
                </a:solidFill>
              </a:rPr>
              <a:t>, 2010.</a:t>
            </a:r>
            <a:br>
              <a:rPr lang="en-IN" sz="2800" dirty="0">
                <a:solidFill>
                  <a:schemeClr val="accent5">
                    <a:lumMod val="40000"/>
                    <a:lumOff val="60000"/>
                  </a:schemeClr>
                </a:solidFill>
              </a:rPr>
            </a:br>
            <a:r>
              <a:rPr lang="en-IN" sz="2800" dirty="0">
                <a:solidFill>
                  <a:schemeClr val="accent5">
                    <a:lumMod val="40000"/>
                    <a:lumOff val="60000"/>
                  </a:schemeClr>
                </a:solidFill>
              </a:rPr>
              <a:t>https://pandas.pydata.org</a:t>
            </a:r>
          </a:p>
          <a:p>
            <a:endParaRPr lang="en-IN" sz="2800" dirty="0">
              <a:solidFill>
                <a:schemeClr val="accent5">
                  <a:lumMod val="40000"/>
                  <a:lumOff val="60000"/>
                </a:schemeClr>
              </a:solidFill>
              <a:latin typeface="Bahnschrift" panose="020B0502040204020203" pitchFamily="34" charset="0"/>
            </a:endParaRPr>
          </a:p>
        </p:txBody>
      </p:sp>
    </p:spTree>
    <p:extLst>
      <p:ext uri="{BB962C8B-B14F-4D97-AF65-F5344CB8AC3E}">
        <p14:creationId xmlns:p14="http://schemas.microsoft.com/office/powerpoint/2010/main" val="27981447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21D46"/>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51AC707-F25A-7CC5-B0C2-613FB7BAB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 y="495300"/>
            <a:ext cx="17145000" cy="9296400"/>
          </a:xfrm>
          <a:prstGeom prst="rect">
            <a:avLst/>
          </a:prstGeom>
        </p:spPr>
      </p:pic>
      <p:pic>
        <p:nvPicPr>
          <p:cNvPr id="17" name="Picture 16">
            <a:extLst>
              <a:ext uri="{FF2B5EF4-FFF2-40B4-BE49-F238E27FC236}">
                <a16:creationId xmlns:a16="http://schemas.microsoft.com/office/drawing/2014/main" id="{D1F58BB1-DCD3-EACE-2CD7-22EF1CE2E6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43400" y="6210300"/>
            <a:ext cx="6258160" cy="1852679"/>
          </a:xfrm>
          <a:prstGeom prst="rect">
            <a:avLst/>
          </a:prstGeom>
        </p:spPr>
      </p:pic>
      <p:pic>
        <p:nvPicPr>
          <p:cNvPr id="19" name="Picture 15">
            <a:extLst>
              <a:ext uri="{FF2B5EF4-FFF2-40B4-BE49-F238E27FC236}">
                <a16:creationId xmlns:a16="http://schemas.microsoft.com/office/drawing/2014/main" id="{A36BDABF-BF1D-E2B5-9F2B-4C0B4125A95A}"/>
              </a:ext>
            </a:extLst>
          </p:cNvPr>
          <p:cNvPicPr>
            <a:picLocks noChangeAspect="1"/>
          </p:cNvPicPr>
          <p:nvPr/>
        </p:nvPicPr>
        <p:blipFill>
          <a:blip r:embed="rId4"/>
          <a:srcRect/>
          <a:stretch>
            <a:fillRect/>
          </a:stretch>
        </p:blipFill>
        <p:spPr>
          <a:xfrm>
            <a:off x="15773398" y="723900"/>
            <a:ext cx="1688871" cy="1920676"/>
          </a:xfrm>
          <a:prstGeom prst="rect">
            <a:avLst/>
          </a:prstGeom>
        </p:spPr>
      </p:pic>
      <p:pic>
        <p:nvPicPr>
          <p:cNvPr id="21" name="Picture 6">
            <a:extLst>
              <a:ext uri="{FF2B5EF4-FFF2-40B4-BE49-F238E27FC236}">
                <a16:creationId xmlns:a16="http://schemas.microsoft.com/office/drawing/2014/main" id="{E753F40E-2AFE-BC54-208D-968D7E3F0C56}"/>
              </a:ext>
            </a:extLst>
          </p:cNvPr>
          <p:cNvPicPr>
            <a:picLocks noChangeAspect="1"/>
          </p:cNvPicPr>
          <p:nvPr/>
        </p:nvPicPr>
        <p:blipFill>
          <a:blip r:embed="rId5"/>
          <a:srcRect/>
          <a:stretch>
            <a:fillRect/>
          </a:stretch>
        </p:blipFill>
        <p:spPr>
          <a:xfrm>
            <a:off x="16098932" y="1165337"/>
            <a:ext cx="1037801" cy="1037801"/>
          </a:xfrm>
          <a:prstGeom prst="rect">
            <a:avLst/>
          </a:prstGeom>
        </p:spPr>
      </p:pic>
    </p:spTree>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21D46"/>
        </a:solidFill>
        <a:effectLst/>
      </p:bgPr>
    </p:bg>
    <p:spTree>
      <p:nvGrpSpPr>
        <p:cNvPr id="1" name=""/>
        <p:cNvGrpSpPr/>
        <p:nvPr/>
      </p:nvGrpSpPr>
      <p:grpSpPr>
        <a:xfrm>
          <a:off x="0" y="0"/>
          <a:ext cx="0" cy="0"/>
          <a:chOff x="0" y="0"/>
          <a:chExt cx="0" cy="0"/>
        </a:xfrm>
      </p:grpSpPr>
      <p:sp>
        <p:nvSpPr>
          <p:cNvPr id="2" name="TextBox 2"/>
          <p:cNvSpPr txBox="1"/>
          <p:nvPr/>
        </p:nvSpPr>
        <p:spPr>
          <a:xfrm>
            <a:off x="2591944" y="1143000"/>
            <a:ext cx="9613823" cy="938250"/>
          </a:xfrm>
          <a:prstGeom prst="rect">
            <a:avLst/>
          </a:prstGeom>
        </p:spPr>
        <p:txBody>
          <a:bodyPr lIns="0" tIns="0" rIns="0" bIns="0" rtlCol="0" anchor="t">
            <a:spAutoFit/>
          </a:bodyPr>
          <a:lstStyle/>
          <a:p>
            <a:pPr marL="0" lvl="0" indent="0" algn="l">
              <a:lnSpc>
                <a:spcPts val="5691"/>
              </a:lnSpc>
              <a:spcBef>
                <a:spcPct val="0"/>
              </a:spcBef>
            </a:pPr>
            <a:r>
              <a:rPr lang="en-US" sz="6940">
                <a:solidFill>
                  <a:srgbClr val="5CE1E6"/>
                </a:solidFill>
                <a:latin typeface="Astron"/>
                <a:ea typeface="Astron"/>
                <a:cs typeface="Astron"/>
                <a:sym typeface="Astron"/>
              </a:rPr>
              <a:t>CONTENT</a:t>
            </a:r>
          </a:p>
        </p:txBody>
      </p:sp>
      <p:sp>
        <p:nvSpPr>
          <p:cNvPr id="3" name="TextBox 3"/>
          <p:cNvSpPr txBox="1"/>
          <p:nvPr/>
        </p:nvSpPr>
        <p:spPr>
          <a:xfrm>
            <a:off x="11780387" y="8411599"/>
            <a:ext cx="3915669" cy="1275533"/>
          </a:xfrm>
          <a:prstGeom prst="rect">
            <a:avLst/>
          </a:prstGeom>
        </p:spPr>
        <p:txBody>
          <a:bodyPr lIns="0" tIns="0" rIns="0" bIns="0" rtlCol="0" anchor="t">
            <a:spAutoFit/>
          </a:bodyPr>
          <a:lstStyle/>
          <a:p>
            <a:pPr algn="r">
              <a:lnSpc>
                <a:spcPts val="8466"/>
              </a:lnSpc>
            </a:pPr>
            <a:r>
              <a:rPr lang="en-US" sz="8300">
                <a:solidFill>
                  <a:srgbClr val="5CE1E6"/>
                </a:solidFill>
                <a:latin typeface="Astron"/>
                <a:ea typeface="Astron"/>
                <a:cs typeface="Astron"/>
                <a:sym typeface="Astron"/>
              </a:rPr>
              <a:t>00</a:t>
            </a:r>
          </a:p>
        </p:txBody>
      </p:sp>
      <p:sp>
        <p:nvSpPr>
          <p:cNvPr id="5" name="TextBox 5"/>
          <p:cNvSpPr txBox="1"/>
          <p:nvPr/>
        </p:nvSpPr>
        <p:spPr>
          <a:xfrm>
            <a:off x="2591944" y="2620213"/>
            <a:ext cx="6234569" cy="4340291"/>
          </a:xfrm>
          <a:prstGeom prst="rect">
            <a:avLst/>
          </a:prstGeom>
        </p:spPr>
        <p:txBody>
          <a:bodyPr lIns="0" tIns="0" rIns="0" bIns="0" rtlCol="0" anchor="t">
            <a:spAutoFit/>
          </a:bodyPr>
          <a:lstStyle/>
          <a:p>
            <a:pPr algn="l">
              <a:lnSpc>
                <a:spcPts val="4289"/>
              </a:lnSpc>
            </a:pPr>
            <a:r>
              <a:rPr lang="en-US" sz="2599" dirty="0">
                <a:solidFill>
                  <a:srgbClr val="FFFFFF"/>
                </a:solidFill>
                <a:latin typeface="Astron"/>
                <a:ea typeface="Astron"/>
                <a:cs typeface="Astron"/>
                <a:sym typeface="Astron"/>
              </a:rPr>
              <a:t>OVERVIEW</a:t>
            </a:r>
          </a:p>
          <a:p>
            <a:pPr algn="l">
              <a:lnSpc>
                <a:spcPts val="4289"/>
              </a:lnSpc>
            </a:pPr>
            <a:r>
              <a:rPr lang="en-US" sz="2599" dirty="0">
                <a:solidFill>
                  <a:srgbClr val="FFFFFF"/>
                </a:solidFill>
                <a:latin typeface="Astron"/>
                <a:ea typeface="Astron"/>
                <a:cs typeface="Astron"/>
                <a:sym typeface="Astron"/>
              </a:rPr>
              <a:t>PROBLEM</a:t>
            </a:r>
          </a:p>
          <a:p>
            <a:pPr algn="l">
              <a:lnSpc>
                <a:spcPts val="4289"/>
              </a:lnSpc>
            </a:pPr>
            <a:r>
              <a:rPr lang="en-US" sz="2599" dirty="0">
                <a:solidFill>
                  <a:srgbClr val="FFFFFF"/>
                </a:solidFill>
                <a:latin typeface="Astron"/>
                <a:ea typeface="Astron"/>
                <a:cs typeface="Astron"/>
                <a:sym typeface="Astron"/>
              </a:rPr>
              <a:t>METHODOLOGY</a:t>
            </a:r>
          </a:p>
          <a:p>
            <a:pPr algn="l">
              <a:lnSpc>
                <a:spcPts val="4289"/>
              </a:lnSpc>
            </a:pPr>
            <a:r>
              <a:rPr lang="en-US" sz="2599" dirty="0">
                <a:solidFill>
                  <a:srgbClr val="FFFFFF"/>
                </a:solidFill>
                <a:latin typeface="Astron"/>
                <a:ea typeface="Astron"/>
                <a:cs typeface="Astron"/>
                <a:sym typeface="Astron"/>
              </a:rPr>
              <a:t>DATA</a:t>
            </a:r>
          </a:p>
          <a:p>
            <a:pPr algn="l">
              <a:lnSpc>
                <a:spcPts val="4289"/>
              </a:lnSpc>
            </a:pPr>
            <a:r>
              <a:rPr lang="en-US" sz="2599" dirty="0">
                <a:solidFill>
                  <a:srgbClr val="FFFFFF"/>
                </a:solidFill>
                <a:latin typeface="Astron"/>
                <a:ea typeface="Astron"/>
                <a:cs typeface="Astron"/>
                <a:sym typeface="Astron"/>
              </a:rPr>
              <a:t>DEVELOPMENT</a:t>
            </a:r>
          </a:p>
          <a:p>
            <a:pPr algn="l">
              <a:lnSpc>
                <a:spcPts val="4289"/>
              </a:lnSpc>
            </a:pPr>
            <a:r>
              <a:rPr lang="en-US" sz="2599" dirty="0">
                <a:solidFill>
                  <a:srgbClr val="FFFFFF"/>
                </a:solidFill>
                <a:latin typeface="Astron"/>
                <a:ea typeface="Astron"/>
                <a:cs typeface="Astron"/>
                <a:sym typeface="Astron"/>
              </a:rPr>
              <a:t>RESULT</a:t>
            </a:r>
          </a:p>
          <a:p>
            <a:pPr marL="0" lvl="0" indent="0" algn="l">
              <a:lnSpc>
                <a:spcPts val="4289"/>
              </a:lnSpc>
            </a:pPr>
            <a:r>
              <a:rPr lang="en-US" sz="2599" dirty="0">
                <a:solidFill>
                  <a:srgbClr val="FFFFFF"/>
                </a:solidFill>
                <a:latin typeface="Astron"/>
                <a:ea typeface="Astron"/>
                <a:cs typeface="Astron"/>
                <a:sym typeface="Astron"/>
              </a:rPr>
              <a:t>FUTURE</a:t>
            </a:r>
          </a:p>
          <a:p>
            <a:pPr marL="0" lvl="0" indent="0" algn="l">
              <a:lnSpc>
                <a:spcPts val="4289"/>
              </a:lnSpc>
            </a:pPr>
            <a:r>
              <a:rPr lang="en-US" sz="2599" dirty="0" err="1">
                <a:solidFill>
                  <a:srgbClr val="FFFFFF"/>
                </a:solidFill>
                <a:latin typeface="Astron"/>
                <a:ea typeface="Astron"/>
                <a:cs typeface="Astron"/>
                <a:sym typeface="Astron"/>
              </a:rPr>
              <a:t>RefErences</a:t>
            </a:r>
            <a:endParaRPr lang="en-US" sz="2599" dirty="0">
              <a:solidFill>
                <a:srgbClr val="FFFFFF"/>
              </a:solidFill>
              <a:latin typeface="Astron"/>
              <a:ea typeface="Astron"/>
              <a:cs typeface="Astron"/>
              <a:sym typeface="Astron"/>
            </a:endParaRPr>
          </a:p>
        </p:txBody>
      </p:sp>
      <p:sp>
        <p:nvSpPr>
          <p:cNvPr id="6" name="TextBox 6"/>
          <p:cNvSpPr txBox="1"/>
          <p:nvPr/>
        </p:nvSpPr>
        <p:spPr>
          <a:xfrm>
            <a:off x="14350430" y="2620213"/>
            <a:ext cx="1269426" cy="4356141"/>
          </a:xfrm>
          <a:prstGeom prst="rect">
            <a:avLst/>
          </a:prstGeom>
        </p:spPr>
        <p:txBody>
          <a:bodyPr lIns="0" tIns="0" rIns="0" bIns="0" rtlCol="0" anchor="t">
            <a:spAutoFit/>
          </a:bodyPr>
          <a:lstStyle/>
          <a:p>
            <a:pPr algn="just">
              <a:lnSpc>
                <a:spcPts val="4289"/>
              </a:lnSpc>
            </a:pPr>
            <a:r>
              <a:rPr lang="en-US" sz="2599">
                <a:solidFill>
                  <a:srgbClr val="FFFFFF"/>
                </a:solidFill>
                <a:latin typeface="Astron"/>
                <a:ea typeface="Astron"/>
                <a:cs typeface="Astron"/>
                <a:sym typeface="Astron"/>
              </a:rPr>
              <a:t>01</a:t>
            </a:r>
          </a:p>
          <a:p>
            <a:pPr algn="just">
              <a:lnSpc>
                <a:spcPts val="4289"/>
              </a:lnSpc>
            </a:pPr>
            <a:r>
              <a:rPr lang="en-US" sz="2599">
                <a:solidFill>
                  <a:srgbClr val="FFFFFF"/>
                </a:solidFill>
                <a:latin typeface="Astron"/>
                <a:ea typeface="Astron"/>
                <a:cs typeface="Astron"/>
                <a:sym typeface="Astron"/>
              </a:rPr>
              <a:t>02</a:t>
            </a:r>
          </a:p>
          <a:p>
            <a:pPr algn="just">
              <a:lnSpc>
                <a:spcPts val="4289"/>
              </a:lnSpc>
            </a:pPr>
            <a:r>
              <a:rPr lang="en-US" sz="2599">
                <a:solidFill>
                  <a:srgbClr val="FFFFFF"/>
                </a:solidFill>
                <a:latin typeface="Astron"/>
                <a:ea typeface="Astron"/>
                <a:cs typeface="Astron"/>
                <a:sym typeface="Astron"/>
              </a:rPr>
              <a:t>03</a:t>
            </a:r>
          </a:p>
          <a:p>
            <a:pPr algn="just">
              <a:lnSpc>
                <a:spcPts val="4289"/>
              </a:lnSpc>
            </a:pPr>
            <a:r>
              <a:rPr lang="en-US" sz="2599">
                <a:solidFill>
                  <a:srgbClr val="FFFFFF"/>
                </a:solidFill>
                <a:latin typeface="Astron"/>
                <a:ea typeface="Astron"/>
                <a:cs typeface="Astron"/>
                <a:sym typeface="Astron"/>
              </a:rPr>
              <a:t>04</a:t>
            </a:r>
          </a:p>
          <a:p>
            <a:pPr algn="just">
              <a:lnSpc>
                <a:spcPts val="4289"/>
              </a:lnSpc>
            </a:pPr>
            <a:r>
              <a:rPr lang="en-US" sz="2599">
                <a:solidFill>
                  <a:srgbClr val="FFFFFF"/>
                </a:solidFill>
                <a:latin typeface="Astron"/>
                <a:ea typeface="Astron"/>
                <a:cs typeface="Astron"/>
                <a:sym typeface="Astron"/>
              </a:rPr>
              <a:t>05</a:t>
            </a:r>
          </a:p>
          <a:p>
            <a:pPr algn="just">
              <a:lnSpc>
                <a:spcPts val="4289"/>
              </a:lnSpc>
            </a:pPr>
            <a:r>
              <a:rPr lang="en-US" sz="2599">
                <a:solidFill>
                  <a:srgbClr val="FFFFFF"/>
                </a:solidFill>
                <a:latin typeface="Astron"/>
                <a:ea typeface="Astron"/>
                <a:cs typeface="Astron"/>
                <a:sym typeface="Astron"/>
              </a:rPr>
              <a:t>06</a:t>
            </a:r>
          </a:p>
          <a:p>
            <a:pPr algn="just">
              <a:lnSpc>
                <a:spcPts val="4289"/>
              </a:lnSpc>
            </a:pPr>
            <a:r>
              <a:rPr lang="en-US" sz="2599">
                <a:solidFill>
                  <a:srgbClr val="FFFFFF"/>
                </a:solidFill>
                <a:latin typeface="Astron"/>
                <a:ea typeface="Astron"/>
                <a:cs typeface="Astron"/>
                <a:sym typeface="Astron"/>
              </a:rPr>
              <a:t>07</a:t>
            </a:r>
          </a:p>
          <a:p>
            <a:pPr marL="0" lvl="0" indent="0" algn="just">
              <a:lnSpc>
                <a:spcPts val="4289"/>
              </a:lnSpc>
            </a:pPr>
            <a:r>
              <a:rPr lang="en-US" sz="2599">
                <a:solidFill>
                  <a:srgbClr val="FFFFFF"/>
                </a:solidFill>
                <a:latin typeface="Astron"/>
                <a:ea typeface="Astron"/>
                <a:cs typeface="Astron"/>
                <a:sym typeface="Astron"/>
              </a:rPr>
              <a:t>08</a:t>
            </a:r>
          </a:p>
        </p:txBody>
      </p:sp>
      <p:pic>
        <p:nvPicPr>
          <p:cNvPr id="8" name="Picture 8"/>
          <p:cNvPicPr>
            <a:picLocks noChangeAspect="1"/>
          </p:cNvPicPr>
          <p:nvPr/>
        </p:nvPicPr>
        <p:blipFill>
          <a:blip r:embed="rId2"/>
          <a:srcRect/>
          <a:stretch>
            <a:fillRect/>
          </a:stretch>
        </p:blipFill>
        <p:spPr>
          <a:xfrm>
            <a:off x="1572464" y="1028700"/>
            <a:ext cx="751323" cy="854446"/>
          </a:xfrm>
          <a:prstGeom prst="rect">
            <a:avLst/>
          </a:prstGeom>
        </p:spPr>
      </p:pic>
      <p:pic>
        <p:nvPicPr>
          <p:cNvPr id="9" name="Picture 9"/>
          <p:cNvPicPr>
            <a:picLocks noChangeAspect="1"/>
          </p:cNvPicPr>
          <p:nvPr/>
        </p:nvPicPr>
        <p:blipFill>
          <a:blip r:embed="rId2"/>
          <a:srcRect/>
          <a:stretch>
            <a:fillRect/>
          </a:stretch>
        </p:blipFill>
        <p:spPr>
          <a:xfrm>
            <a:off x="16008270" y="8592522"/>
            <a:ext cx="1925004" cy="2189220"/>
          </a:xfrm>
          <a:prstGeom prst="rect">
            <a:avLst/>
          </a:prstGeom>
        </p:spPr>
      </p:pic>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21D46"/>
        </a:solidFill>
        <a:effectLst/>
      </p:bgPr>
    </p:bg>
    <p:spTree>
      <p:nvGrpSpPr>
        <p:cNvPr id="1" name=""/>
        <p:cNvGrpSpPr/>
        <p:nvPr/>
      </p:nvGrpSpPr>
      <p:grpSpPr>
        <a:xfrm>
          <a:off x="0" y="0"/>
          <a:ext cx="0" cy="0"/>
          <a:chOff x="0" y="0"/>
          <a:chExt cx="0" cy="0"/>
        </a:xfrm>
      </p:grpSpPr>
      <p:sp>
        <p:nvSpPr>
          <p:cNvPr id="2" name="Freeform 2"/>
          <p:cNvSpPr/>
          <p:nvPr/>
        </p:nvSpPr>
        <p:spPr>
          <a:xfrm flipH="1">
            <a:off x="11088537" y="1586743"/>
            <a:ext cx="7199463" cy="8700257"/>
          </a:xfrm>
          <a:custGeom>
            <a:avLst/>
            <a:gdLst/>
            <a:ahLst/>
            <a:cxnLst/>
            <a:rect l="l" t="t" r="r" b="b"/>
            <a:pathLst>
              <a:path w="7199463" h="8700257">
                <a:moveTo>
                  <a:pt x="7199463" y="0"/>
                </a:moveTo>
                <a:lnTo>
                  <a:pt x="0" y="0"/>
                </a:lnTo>
                <a:lnTo>
                  <a:pt x="0" y="8700257"/>
                </a:lnTo>
                <a:lnTo>
                  <a:pt x="7199463" y="8700257"/>
                </a:lnTo>
                <a:lnTo>
                  <a:pt x="7199463" y="0"/>
                </a:lnTo>
                <a:close/>
              </a:path>
            </a:pathLst>
          </a:custGeom>
          <a:blipFill>
            <a:blip r:embed="rId2"/>
            <a:stretch>
              <a:fillRect/>
            </a:stretch>
          </a:blipFill>
        </p:spPr>
      </p:sp>
      <p:sp>
        <p:nvSpPr>
          <p:cNvPr id="3" name="TextBox 3"/>
          <p:cNvSpPr txBox="1"/>
          <p:nvPr/>
        </p:nvSpPr>
        <p:spPr>
          <a:xfrm>
            <a:off x="476250" y="3817090"/>
            <a:ext cx="11146277" cy="1207347"/>
          </a:xfrm>
          <a:prstGeom prst="rect">
            <a:avLst/>
          </a:prstGeom>
        </p:spPr>
        <p:txBody>
          <a:bodyPr lIns="0" tIns="0" rIns="0" bIns="0" rtlCol="0" anchor="t">
            <a:spAutoFit/>
          </a:bodyPr>
          <a:lstStyle/>
          <a:p>
            <a:pPr marL="0" lvl="0" indent="0" algn="l">
              <a:lnSpc>
                <a:spcPts val="4168"/>
              </a:lnSpc>
              <a:spcBef>
                <a:spcPct val="0"/>
              </a:spcBef>
            </a:pPr>
            <a:r>
              <a:rPr lang="en-US" sz="5083" u="none" strike="noStrike">
                <a:solidFill>
                  <a:srgbClr val="5CE1E6"/>
                </a:solidFill>
                <a:latin typeface="Astron"/>
                <a:ea typeface="Astron"/>
                <a:cs typeface="Astron"/>
                <a:sym typeface="Astron"/>
              </a:rPr>
              <a:t>PROJECT OVERVIEW</a:t>
            </a:r>
          </a:p>
        </p:txBody>
      </p:sp>
      <p:sp>
        <p:nvSpPr>
          <p:cNvPr id="4" name="TextBox 4"/>
          <p:cNvSpPr txBox="1"/>
          <p:nvPr/>
        </p:nvSpPr>
        <p:spPr>
          <a:xfrm>
            <a:off x="14822549" y="223388"/>
            <a:ext cx="3098056" cy="1275533"/>
          </a:xfrm>
          <a:prstGeom prst="rect">
            <a:avLst/>
          </a:prstGeom>
        </p:spPr>
        <p:txBody>
          <a:bodyPr lIns="0" tIns="0" rIns="0" bIns="0" rtlCol="0" anchor="t">
            <a:spAutoFit/>
          </a:bodyPr>
          <a:lstStyle/>
          <a:p>
            <a:pPr algn="r">
              <a:lnSpc>
                <a:spcPts val="8466"/>
              </a:lnSpc>
            </a:pPr>
            <a:r>
              <a:rPr lang="en-US" sz="8300">
                <a:solidFill>
                  <a:srgbClr val="5CE1E6"/>
                </a:solidFill>
                <a:latin typeface="Astron"/>
                <a:ea typeface="Astron"/>
                <a:cs typeface="Astron"/>
                <a:sym typeface="Astron"/>
              </a:rPr>
              <a:t>01</a:t>
            </a:r>
          </a:p>
        </p:txBody>
      </p:sp>
      <p:sp>
        <p:nvSpPr>
          <p:cNvPr id="7" name="TextBox 6">
            <a:extLst>
              <a:ext uri="{FF2B5EF4-FFF2-40B4-BE49-F238E27FC236}">
                <a16:creationId xmlns:a16="http://schemas.microsoft.com/office/drawing/2014/main" id="{4962F6E6-31BC-22A7-32F0-BCAD517D1E04}"/>
              </a:ext>
            </a:extLst>
          </p:cNvPr>
          <p:cNvSpPr txBox="1"/>
          <p:nvPr/>
        </p:nvSpPr>
        <p:spPr>
          <a:xfrm>
            <a:off x="304800" y="5372100"/>
            <a:ext cx="8839200" cy="2677656"/>
          </a:xfrm>
          <a:prstGeom prst="rect">
            <a:avLst/>
          </a:prstGeom>
          <a:noFill/>
        </p:spPr>
        <p:txBody>
          <a:bodyPr wrap="square" rtlCol="0">
            <a:spAutoFit/>
          </a:bodyPr>
          <a:lstStyle/>
          <a:p>
            <a:r>
              <a:rPr lang="en-US" sz="2800" dirty="0">
                <a:solidFill>
                  <a:schemeClr val="accent5">
                    <a:lumMod val="40000"/>
                    <a:lumOff val="60000"/>
                  </a:schemeClr>
                </a:solidFill>
              </a:rPr>
              <a:t>This project aims to detect the presence of heart disease using a supervised machine learning model — Logistic Regression. It uses medical parameters such as age, cholesterol, blood pressure, and chest pain type to predict the likelihood of heart disease. The model supports early diagnosis through evaluation and visualization</a:t>
            </a:r>
            <a:endParaRPr lang="en-IN" sz="2800" dirty="0">
              <a:solidFill>
                <a:schemeClr val="accent5">
                  <a:lumMod val="40000"/>
                  <a:lumOff val="60000"/>
                </a:schemeClr>
              </a:solidFill>
            </a:endParaRP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21D46"/>
        </a:solidFill>
        <a:effectLst/>
      </p:bgPr>
    </p:bg>
    <p:spTree>
      <p:nvGrpSpPr>
        <p:cNvPr id="1" name=""/>
        <p:cNvGrpSpPr/>
        <p:nvPr/>
      </p:nvGrpSpPr>
      <p:grpSpPr>
        <a:xfrm>
          <a:off x="0" y="0"/>
          <a:ext cx="0" cy="0"/>
          <a:chOff x="0" y="0"/>
          <a:chExt cx="0" cy="0"/>
        </a:xfrm>
      </p:grpSpPr>
      <p:grpSp>
        <p:nvGrpSpPr>
          <p:cNvPr id="2" name="Group 2"/>
          <p:cNvGrpSpPr/>
          <p:nvPr/>
        </p:nvGrpSpPr>
        <p:grpSpPr>
          <a:xfrm>
            <a:off x="1028700" y="2639378"/>
            <a:ext cx="5246370" cy="5246370"/>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blipFill>
              <a:blip r:embed="rId2"/>
              <a:stretch>
                <a:fillRect l="-37719" r="-37719"/>
              </a:stretch>
            </a:blipFill>
          </p:spPr>
        </p:sp>
      </p:grpSp>
      <p:sp>
        <p:nvSpPr>
          <p:cNvPr id="4" name="Freeform 4"/>
          <p:cNvSpPr/>
          <p:nvPr/>
        </p:nvSpPr>
        <p:spPr>
          <a:xfrm>
            <a:off x="14613291" y="5236753"/>
            <a:ext cx="4330827" cy="3485505"/>
          </a:xfrm>
          <a:custGeom>
            <a:avLst/>
            <a:gdLst/>
            <a:ahLst/>
            <a:cxnLst/>
            <a:rect l="l" t="t" r="r" b="b"/>
            <a:pathLst>
              <a:path w="4330827" h="3485505">
                <a:moveTo>
                  <a:pt x="0" y="0"/>
                </a:moveTo>
                <a:lnTo>
                  <a:pt x="4330827" y="0"/>
                </a:lnTo>
                <a:lnTo>
                  <a:pt x="4330827" y="3485506"/>
                </a:lnTo>
                <a:lnTo>
                  <a:pt x="0" y="3485506"/>
                </a:lnTo>
                <a:lnTo>
                  <a:pt x="0" y="0"/>
                </a:lnTo>
                <a:close/>
              </a:path>
            </a:pathLst>
          </a:custGeom>
          <a:blipFill>
            <a:blip r:embed="rId3"/>
            <a:stretch>
              <a:fillRect/>
            </a:stretch>
          </a:blipFill>
        </p:spPr>
      </p:sp>
      <p:sp>
        <p:nvSpPr>
          <p:cNvPr id="5" name="TextBox 5"/>
          <p:cNvSpPr txBox="1"/>
          <p:nvPr/>
        </p:nvSpPr>
        <p:spPr>
          <a:xfrm>
            <a:off x="6811671" y="2725103"/>
            <a:ext cx="9927290" cy="1081065"/>
          </a:xfrm>
          <a:prstGeom prst="rect">
            <a:avLst/>
          </a:prstGeom>
        </p:spPr>
        <p:txBody>
          <a:bodyPr lIns="0" tIns="0" rIns="0" bIns="0" rtlCol="0" anchor="t">
            <a:spAutoFit/>
          </a:bodyPr>
          <a:lstStyle/>
          <a:p>
            <a:pPr marL="0" lvl="0" indent="0" algn="l">
              <a:lnSpc>
                <a:spcPts val="4168"/>
              </a:lnSpc>
              <a:spcBef>
                <a:spcPct val="0"/>
              </a:spcBef>
            </a:pPr>
            <a:r>
              <a:rPr lang="en-US" sz="5400" u="none" strike="noStrike" dirty="0">
                <a:solidFill>
                  <a:srgbClr val="5CE1E6"/>
                </a:solidFill>
                <a:latin typeface="Astron"/>
                <a:ea typeface="Astron"/>
                <a:cs typeface="Astron"/>
                <a:sym typeface="Astron"/>
              </a:rPr>
              <a:t>PROBLEM STATEMENT</a:t>
            </a:r>
          </a:p>
        </p:txBody>
      </p:sp>
      <p:sp>
        <p:nvSpPr>
          <p:cNvPr id="6" name="TextBox 6"/>
          <p:cNvSpPr txBox="1"/>
          <p:nvPr/>
        </p:nvSpPr>
        <p:spPr>
          <a:xfrm>
            <a:off x="6811671" y="4589921"/>
            <a:ext cx="7801620" cy="884858"/>
          </a:xfrm>
          <a:prstGeom prst="rect">
            <a:avLst/>
          </a:prstGeom>
        </p:spPr>
        <p:txBody>
          <a:bodyPr lIns="0" tIns="0" rIns="0" bIns="0" rtlCol="0" anchor="t">
            <a:spAutoFit/>
          </a:bodyPr>
          <a:lstStyle/>
          <a:p>
            <a:pPr marL="0" lvl="0" indent="0" algn="l">
              <a:lnSpc>
                <a:spcPts val="2300"/>
              </a:lnSpc>
              <a:spcBef>
                <a:spcPct val="0"/>
              </a:spcBef>
            </a:pPr>
            <a:r>
              <a:rPr lang="en-US" sz="2400" u="none" strike="noStrike" spc="88" dirty="0">
                <a:solidFill>
                  <a:srgbClr val="FFFFFF"/>
                </a:solidFill>
                <a:latin typeface="Be Vietnam"/>
                <a:ea typeface="Be Vietnam"/>
                <a:cs typeface="Be Vietnam"/>
                <a:sym typeface="Be Vietnam"/>
              </a:rPr>
              <a:t>Develop a classification model to detect heart disease based on medical parameters. Visualize data and model predictions.</a:t>
            </a:r>
          </a:p>
        </p:txBody>
      </p:sp>
      <p:sp>
        <p:nvSpPr>
          <p:cNvPr id="7" name="TextBox 7"/>
          <p:cNvSpPr txBox="1"/>
          <p:nvPr/>
        </p:nvSpPr>
        <p:spPr>
          <a:xfrm>
            <a:off x="14822549" y="223388"/>
            <a:ext cx="3098056" cy="1275533"/>
          </a:xfrm>
          <a:prstGeom prst="rect">
            <a:avLst/>
          </a:prstGeom>
        </p:spPr>
        <p:txBody>
          <a:bodyPr lIns="0" tIns="0" rIns="0" bIns="0" rtlCol="0" anchor="t">
            <a:spAutoFit/>
          </a:bodyPr>
          <a:lstStyle/>
          <a:p>
            <a:pPr algn="r">
              <a:lnSpc>
                <a:spcPts val="8466"/>
              </a:lnSpc>
            </a:pPr>
            <a:r>
              <a:rPr lang="en-US" sz="8300">
                <a:solidFill>
                  <a:srgbClr val="5CE1E6"/>
                </a:solidFill>
                <a:latin typeface="Astron"/>
                <a:ea typeface="Astron"/>
                <a:cs typeface="Astron"/>
                <a:sym typeface="Astron"/>
              </a:rPr>
              <a:t>02</a:t>
            </a:r>
          </a:p>
        </p:txBody>
      </p:sp>
      <p:pic>
        <p:nvPicPr>
          <p:cNvPr id="10" name="Picture 10"/>
          <p:cNvPicPr>
            <a:picLocks noChangeAspect="1"/>
          </p:cNvPicPr>
          <p:nvPr/>
        </p:nvPicPr>
        <p:blipFill>
          <a:blip r:embed="rId4"/>
          <a:srcRect/>
          <a:stretch>
            <a:fillRect/>
          </a:stretch>
        </p:blipFill>
        <p:spPr>
          <a:xfrm>
            <a:off x="-437057" y="525054"/>
            <a:ext cx="1465757" cy="1666940"/>
          </a:xfrm>
          <a:prstGeom prst="rect">
            <a:avLst/>
          </a:prstGeom>
        </p:spPr>
      </p:pic>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21D46"/>
        </a:solidFill>
        <a:effectLst/>
      </p:bgPr>
    </p:bg>
    <p:spTree>
      <p:nvGrpSpPr>
        <p:cNvPr id="1" name=""/>
        <p:cNvGrpSpPr/>
        <p:nvPr/>
      </p:nvGrpSpPr>
      <p:grpSpPr>
        <a:xfrm>
          <a:off x="0" y="0"/>
          <a:ext cx="0" cy="0"/>
          <a:chOff x="0" y="0"/>
          <a:chExt cx="0" cy="0"/>
        </a:xfrm>
      </p:grpSpPr>
      <p:sp>
        <p:nvSpPr>
          <p:cNvPr id="2" name="TextBox 2"/>
          <p:cNvSpPr txBox="1"/>
          <p:nvPr/>
        </p:nvSpPr>
        <p:spPr>
          <a:xfrm>
            <a:off x="3733800" y="519418"/>
            <a:ext cx="13226362" cy="683472"/>
          </a:xfrm>
          <a:prstGeom prst="rect">
            <a:avLst/>
          </a:prstGeom>
        </p:spPr>
        <p:txBody>
          <a:bodyPr lIns="0" tIns="0" rIns="0" bIns="0" rtlCol="0" anchor="t">
            <a:spAutoFit/>
          </a:bodyPr>
          <a:lstStyle/>
          <a:p>
            <a:pPr marL="0" lvl="0" indent="0" algn="l">
              <a:lnSpc>
                <a:spcPts val="4168"/>
              </a:lnSpc>
              <a:spcBef>
                <a:spcPct val="0"/>
              </a:spcBef>
            </a:pPr>
            <a:r>
              <a:rPr lang="en-US" sz="5083" u="none" strike="noStrike">
                <a:solidFill>
                  <a:srgbClr val="5CE1E6"/>
                </a:solidFill>
                <a:latin typeface="Astron"/>
                <a:ea typeface="Astron"/>
                <a:cs typeface="Astron"/>
                <a:sym typeface="Astron"/>
              </a:rPr>
              <a:t>METHODOLOGY</a:t>
            </a:r>
          </a:p>
        </p:txBody>
      </p:sp>
      <p:sp>
        <p:nvSpPr>
          <p:cNvPr id="7" name="TextBox 7"/>
          <p:cNvSpPr txBox="1"/>
          <p:nvPr/>
        </p:nvSpPr>
        <p:spPr>
          <a:xfrm>
            <a:off x="7240783" y="6798001"/>
            <a:ext cx="3810000" cy="294953"/>
          </a:xfrm>
          <a:prstGeom prst="rect">
            <a:avLst/>
          </a:prstGeom>
        </p:spPr>
        <p:txBody>
          <a:bodyPr lIns="0" tIns="0" rIns="0" bIns="0" rtlCol="0" anchor="t">
            <a:spAutoFit/>
          </a:bodyPr>
          <a:lstStyle/>
          <a:p>
            <a:pPr marL="0" lvl="0" indent="0" algn="ctr">
              <a:lnSpc>
                <a:spcPts val="2300"/>
              </a:lnSpc>
              <a:spcBef>
                <a:spcPct val="0"/>
              </a:spcBef>
            </a:pPr>
            <a:r>
              <a:rPr lang="en-US" sz="2000" u="none" strike="noStrike" spc="88" dirty="0">
                <a:solidFill>
                  <a:srgbClr val="FFFFFF"/>
                </a:solidFill>
                <a:latin typeface="Be Vietnam"/>
                <a:ea typeface="Be Vietnam"/>
                <a:cs typeface="Be Vietnam"/>
                <a:sym typeface="Be Vietnam"/>
              </a:rPr>
              <a:t>.</a:t>
            </a:r>
          </a:p>
        </p:txBody>
      </p:sp>
      <p:sp>
        <p:nvSpPr>
          <p:cNvPr id="15" name="TextBox 15"/>
          <p:cNvSpPr txBox="1"/>
          <p:nvPr/>
        </p:nvSpPr>
        <p:spPr>
          <a:xfrm>
            <a:off x="14822549" y="223388"/>
            <a:ext cx="3098056" cy="1275533"/>
          </a:xfrm>
          <a:prstGeom prst="rect">
            <a:avLst/>
          </a:prstGeom>
        </p:spPr>
        <p:txBody>
          <a:bodyPr lIns="0" tIns="0" rIns="0" bIns="0" rtlCol="0" anchor="t">
            <a:spAutoFit/>
          </a:bodyPr>
          <a:lstStyle/>
          <a:p>
            <a:pPr algn="r">
              <a:lnSpc>
                <a:spcPts val="8466"/>
              </a:lnSpc>
            </a:pPr>
            <a:r>
              <a:rPr lang="en-US" sz="8300">
                <a:solidFill>
                  <a:srgbClr val="5CE1E6"/>
                </a:solidFill>
                <a:latin typeface="Astron"/>
                <a:ea typeface="Astron"/>
                <a:cs typeface="Astron"/>
                <a:sym typeface="Astron"/>
              </a:rPr>
              <a:t>03</a:t>
            </a:r>
          </a:p>
        </p:txBody>
      </p:sp>
      <p:sp>
        <p:nvSpPr>
          <p:cNvPr id="23" name="TextBox 22">
            <a:extLst>
              <a:ext uri="{FF2B5EF4-FFF2-40B4-BE49-F238E27FC236}">
                <a16:creationId xmlns:a16="http://schemas.microsoft.com/office/drawing/2014/main" id="{AC991CF0-5483-DE89-7767-D68EC2794641}"/>
              </a:ext>
            </a:extLst>
          </p:cNvPr>
          <p:cNvSpPr txBox="1"/>
          <p:nvPr/>
        </p:nvSpPr>
        <p:spPr>
          <a:xfrm>
            <a:off x="457200" y="2400300"/>
            <a:ext cx="17983200" cy="7017306"/>
          </a:xfrm>
          <a:prstGeom prst="rect">
            <a:avLst/>
          </a:prstGeom>
          <a:noFill/>
        </p:spPr>
        <p:txBody>
          <a:bodyPr wrap="square" rtlCol="0">
            <a:spAutoFit/>
          </a:bodyPr>
          <a:lstStyle/>
          <a:p>
            <a:pPr>
              <a:buFont typeface="+mj-lt"/>
              <a:buAutoNum type="arabicPeriod"/>
            </a:pPr>
            <a:r>
              <a:rPr lang="en-IN" sz="3600" b="1" dirty="0">
                <a:solidFill>
                  <a:schemeClr val="accent5">
                    <a:lumMod val="40000"/>
                    <a:lumOff val="60000"/>
                  </a:schemeClr>
                </a:solidFill>
              </a:rPr>
              <a:t>Dataset</a:t>
            </a:r>
            <a:endParaRPr lang="en-IN" sz="3600" dirty="0">
              <a:solidFill>
                <a:schemeClr val="accent5">
                  <a:lumMod val="40000"/>
                  <a:lumOff val="60000"/>
                </a:schemeClr>
              </a:solidFill>
            </a:endParaRPr>
          </a:p>
          <a:p>
            <a:pPr marL="742950" lvl="1" indent="-285750">
              <a:buFont typeface="+mj-lt"/>
              <a:buAutoNum type="arabicPeriod"/>
            </a:pPr>
            <a:r>
              <a:rPr lang="en-IN" sz="3600" dirty="0">
                <a:solidFill>
                  <a:schemeClr val="accent5">
                    <a:lumMod val="40000"/>
                    <a:lumOff val="60000"/>
                  </a:schemeClr>
                </a:solidFill>
              </a:rPr>
              <a:t>Used UCI Heart Disease dataset containing medical attributes and diagnosis labels.</a:t>
            </a:r>
          </a:p>
          <a:p>
            <a:pPr>
              <a:buFont typeface="+mj-lt"/>
              <a:buAutoNum type="arabicPeriod"/>
            </a:pPr>
            <a:r>
              <a:rPr lang="en-IN" sz="3600" b="1" dirty="0">
                <a:solidFill>
                  <a:schemeClr val="accent5">
                    <a:lumMod val="40000"/>
                    <a:lumOff val="60000"/>
                  </a:schemeClr>
                </a:solidFill>
              </a:rPr>
              <a:t>Preprocessing</a:t>
            </a:r>
            <a:endParaRPr lang="en-IN" sz="3600" dirty="0">
              <a:solidFill>
                <a:schemeClr val="accent5">
                  <a:lumMod val="40000"/>
                  <a:lumOff val="60000"/>
                </a:schemeClr>
              </a:solidFill>
            </a:endParaRPr>
          </a:p>
          <a:p>
            <a:pPr marL="742950" lvl="1" indent="-285750">
              <a:buFont typeface="+mj-lt"/>
              <a:buAutoNum type="arabicPeriod"/>
            </a:pPr>
            <a:r>
              <a:rPr lang="en-IN" sz="3600" dirty="0">
                <a:solidFill>
                  <a:schemeClr val="accent5">
                    <a:lumMod val="40000"/>
                    <a:lumOff val="60000"/>
                  </a:schemeClr>
                </a:solidFill>
              </a:rPr>
              <a:t>Handled missing values and encoded categorical features.</a:t>
            </a:r>
          </a:p>
          <a:p>
            <a:pPr marL="742950" lvl="1" indent="-285750">
              <a:buFont typeface="+mj-lt"/>
              <a:buAutoNum type="arabicPeriod"/>
            </a:pPr>
            <a:r>
              <a:rPr lang="en-IN" sz="3600" dirty="0">
                <a:solidFill>
                  <a:schemeClr val="accent5">
                    <a:lumMod val="40000"/>
                    <a:lumOff val="60000"/>
                  </a:schemeClr>
                </a:solidFill>
              </a:rPr>
              <a:t>Converted target to binary: 0 (No Disease), 1 (Disease).</a:t>
            </a:r>
          </a:p>
          <a:p>
            <a:pPr>
              <a:buFont typeface="+mj-lt"/>
              <a:buAutoNum type="arabicPeriod"/>
            </a:pPr>
            <a:r>
              <a:rPr lang="en-IN" sz="3600" b="1" dirty="0">
                <a:solidFill>
                  <a:schemeClr val="accent5">
                    <a:lumMod val="40000"/>
                    <a:lumOff val="60000"/>
                  </a:schemeClr>
                </a:solidFill>
              </a:rPr>
              <a:t>EDA</a:t>
            </a:r>
            <a:endParaRPr lang="en-IN" sz="3600" dirty="0">
              <a:solidFill>
                <a:schemeClr val="accent5">
                  <a:lumMod val="40000"/>
                  <a:lumOff val="60000"/>
                </a:schemeClr>
              </a:solidFill>
            </a:endParaRPr>
          </a:p>
          <a:p>
            <a:pPr marL="742950" lvl="1" indent="-285750">
              <a:buFont typeface="+mj-lt"/>
              <a:buAutoNum type="arabicPeriod"/>
            </a:pPr>
            <a:r>
              <a:rPr lang="en-IN" sz="3600" dirty="0" err="1">
                <a:solidFill>
                  <a:schemeClr val="accent5">
                    <a:lumMod val="40000"/>
                    <a:lumOff val="60000"/>
                  </a:schemeClr>
                </a:solidFill>
              </a:rPr>
              <a:t>Analyzed</a:t>
            </a:r>
            <a:r>
              <a:rPr lang="en-IN" sz="3600" dirty="0">
                <a:solidFill>
                  <a:schemeClr val="accent5">
                    <a:lumMod val="40000"/>
                    <a:lumOff val="60000"/>
                  </a:schemeClr>
                </a:solidFill>
              </a:rPr>
              <a:t> feature correlation and class distribution using plots and heatmaps.</a:t>
            </a:r>
          </a:p>
          <a:p>
            <a:pPr>
              <a:buFont typeface="+mj-lt"/>
              <a:buAutoNum type="arabicPeriod"/>
            </a:pPr>
            <a:r>
              <a:rPr lang="en-IN" sz="3600" b="1" dirty="0">
                <a:solidFill>
                  <a:schemeClr val="accent5">
                    <a:lumMod val="40000"/>
                    <a:lumOff val="60000"/>
                  </a:schemeClr>
                </a:solidFill>
              </a:rPr>
              <a:t>Modelling</a:t>
            </a:r>
            <a:endParaRPr lang="en-IN" sz="3600" dirty="0">
              <a:solidFill>
                <a:schemeClr val="accent5">
                  <a:lumMod val="40000"/>
                  <a:lumOff val="60000"/>
                </a:schemeClr>
              </a:solidFill>
            </a:endParaRPr>
          </a:p>
          <a:p>
            <a:pPr marL="742950" lvl="1" indent="-285750">
              <a:buFont typeface="+mj-lt"/>
              <a:buAutoNum type="arabicPeriod"/>
            </a:pPr>
            <a:r>
              <a:rPr lang="en-IN" sz="3600" dirty="0">
                <a:solidFill>
                  <a:schemeClr val="accent5">
                    <a:lumMod val="40000"/>
                    <a:lumOff val="60000"/>
                  </a:schemeClr>
                </a:solidFill>
              </a:rPr>
              <a:t>Applied Logistic Regression for binary classification.</a:t>
            </a:r>
          </a:p>
          <a:p>
            <a:pPr>
              <a:buFont typeface="+mj-lt"/>
              <a:buAutoNum type="arabicPeriod"/>
            </a:pPr>
            <a:r>
              <a:rPr lang="en-IN" sz="3600" b="1" dirty="0">
                <a:solidFill>
                  <a:schemeClr val="accent5">
                    <a:lumMod val="40000"/>
                    <a:lumOff val="60000"/>
                  </a:schemeClr>
                </a:solidFill>
              </a:rPr>
              <a:t>Evaluation</a:t>
            </a:r>
            <a:endParaRPr lang="en-IN" sz="3600" dirty="0">
              <a:solidFill>
                <a:schemeClr val="accent5">
                  <a:lumMod val="40000"/>
                  <a:lumOff val="60000"/>
                </a:schemeClr>
              </a:solidFill>
            </a:endParaRPr>
          </a:p>
          <a:p>
            <a:pPr marL="742950" lvl="1" indent="-285750">
              <a:buFont typeface="+mj-lt"/>
              <a:buAutoNum type="arabicPeriod"/>
            </a:pPr>
            <a:r>
              <a:rPr lang="en-IN" sz="3600" dirty="0">
                <a:solidFill>
                  <a:schemeClr val="accent5">
                    <a:lumMod val="40000"/>
                    <a:lumOff val="60000"/>
                  </a:schemeClr>
                </a:solidFill>
              </a:rPr>
              <a:t>Assessed performance using accuracy, confusion matrix, classification report, and ROC-AUC curve</a:t>
            </a:r>
            <a:r>
              <a:rPr lang="en-IN" dirty="0">
                <a:solidFill>
                  <a:schemeClr val="accent5">
                    <a:lumMod val="40000"/>
                    <a:lumOff val="60000"/>
                  </a:schemeClr>
                </a:solidFill>
              </a:rPr>
              <a:t>.</a:t>
            </a:r>
          </a:p>
          <a:p>
            <a:endParaRPr lang="en-IN" dirty="0"/>
          </a:p>
        </p:txBody>
      </p: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21D46"/>
        </a:solidFill>
        <a:effectLst/>
      </p:bgPr>
    </p:bg>
    <p:spTree>
      <p:nvGrpSpPr>
        <p:cNvPr id="1" name=""/>
        <p:cNvGrpSpPr/>
        <p:nvPr/>
      </p:nvGrpSpPr>
      <p:grpSpPr>
        <a:xfrm>
          <a:off x="0" y="0"/>
          <a:ext cx="0" cy="0"/>
          <a:chOff x="0" y="0"/>
          <a:chExt cx="0" cy="0"/>
        </a:xfrm>
      </p:grpSpPr>
      <p:sp>
        <p:nvSpPr>
          <p:cNvPr id="2" name="Freeform 2"/>
          <p:cNvSpPr/>
          <p:nvPr/>
        </p:nvSpPr>
        <p:spPr>
          <a:xfrm rot="-3149362">
            <a:off x="15455938" y="1124045"/>
            <a:ext cx="2582374" cy="2201880"/>
          </a:xfrm>
          <a:custGeom>
            <a:avLst/>
            <a:gdLst/>
            <a:ahLst/>
            <a:cxnLst/>
            <a:rect l="l" t="t" r="r" b="b"/>
            <a:pathLst>
              <a:path w="2582374" h="2201880">
                <a:moveTo>
                  <a:pt x="0" y="0"/>
                </a:moveTo>
                <a:lnTo>
                  <a:pt x="2582375" y="0"/>
                </a:lnTo>
                <a:lnTo>
                  <a:pt x="2582375" y="2201880"/>
                </a:lnTo>
                <a:lnTo>
                  <a:pt x="0" y="2201880"/>
                </a:lnTo>
                <a:lnTo>
                  <a:pt x="0" y="0"/>
                </a:lnTo>
                <a:close/>
              </a:path>
            </a:pathLst>
          </a:custGeom>
          <a:blipFill>
            <a:blip r:embed="rId2"/>
            <a:stretch>
              <a:fillRect/>
            </a:stretch>
          </a:blipFill>
        </p:spPr>
      </p:sp>
      <p:sp>
        <p:nvSpPr>
          <p:cNvPr id="3" name="TextBox 3"/>
          <p:cNvSpPr txBox="1"/>
          <p:nvPr/>
        </p:nvSpPr>
        <p:spPr>
          <a:xfrm>
            <a:off x="367395" y="895247"/>
            <a:ext cx="14058900" cy="1207347"/>
          </a:xfrm>
          <a:prstGeom prst="rect">
            <a:avLst/>
          </a:prstGeom>
        </p:spPr>
        <p:txBody>
          <a:bodyPr lIns="0" tIns="0" rIns="0" bIns="0" rtlCol="0" anchor="t">
            <a:spAutoFit/>
          </a:bodyPr>
          <a:lstStyle/>
          <a:p>
            <a:pPr marL="0" lvl="0" indent="0" algn="l">
              <a:lnSpc>
                <a:spcPts val="4168"/>
              </a:lnSpc>
              <a:spcBef>
                <a:spcPct val="0"/>
              </a:spcBef>
            </a:pPr>
            <a:r>
              <a:rPr lang="en-US" sz="5083" u="none" strike="noStrike" dirty="0">
                <a:solidFill>
                  <a:srgbClr val="5CE1E6"/>
                </a:solidFill>
                <a:latin typeface="Astron"/>
                <a:ea typeface="Astron"/>
                <a:cs typeface="Astron"/>
                <a:sym typeface="Astron"/>
              </a:rPr>
              <a:t>DATA COLLECTION </a:t>
            </a:r>
          </a:p>
          <a:p>
            <a:pPr marL="0" lvl="0" indent="0" algn="l">
              <a:lnSpc>
                <a:spcPts val="4168"/>
              </a:lnSpc>
              <a:spcBef>
                <a:spcPct val="0"/>
              </a:spcBef>
            </a:pPr>
            <a:r>
              <a:rPr lang="en-US" sz="5083" u="none" strike="noStrike" dirty="0">
                <a:solidFill>
                  <a:srgbClr val="5CE1E6"/>
                </a:solidFill>
                <a:latin typeface="Astron"/>
                <a:ea typeface="Astron"/>
                <a:cs typeface="Astron"/>
                <a:sym typeface="Astron"/>
              </a:rPr>
              <a:t>AND PREPROCESSING</a:t>
            </a:r>
          </a:p>
        </p:txBody>
      </p:sp>
      <p:sp>
        <p:nvSpPr>
          <p:cNvPr id="5" name="TextBox 5"/>
          <p:cNvSpPr txBox="1"/>
          <p:nvPr/>
        </p:nvSpPr>
        <p:spPr>
          <a:xfrm>
            <a:off x="14822549" y="223388"/>
            <a:ext cx="3098056" cy="1275533"/>
          </a:xfrm>
          <a:prstGeom prst="rect">
            <a:avLst/>
          </a:prstGeom>
        </p:spPr>
        <p:txBody>
          <a:bodyPr lIns="0" tIns="0" rIns="0" bIns="0" rtlCol="0" anchor="t">
            <a:spAutoFit/>
          </a:bodyPr>
          <a:lstStyle/>
          <a:p>
            <a:pPr algn="r">
              <a:lnSpc>
                <a:spcPts val="8466"/>
              </a:lnSpc>
            </a:pPr>
            <a:r>
              <a:rPr lang="en-US" sz="8300">
                <a:solidFill>
                  <a:srgbClr val="5CE1E6"/>
                </a:solidFill>
                <a:latin typeface="Astron"/>
                <a:ea typeface="Astron"/>
                <a:cs typeface="Astron"/>
                <a:sym typeface="Astron"/>
              </a:rPr>
              <a:t>04</a:t>
            </a:r>
          </a:p>
        </p:txBody>
      </p:sp>
      <p:sp>
        <p:nvSpPr>
          <p:cNvPr id="8" name="Rectangle 1">
            <a:extLst>
              <a:ext uri="{FF2B5EF4-FFF2-40B4-BE49-F238E27FC236}">
                <a16:creationId xmlns:a16="http://schemas.microsoft.com/office/drawing/2014/main" id="{C88493C0-4E08-D17D-01AA-7B923CD38241}"/>
              </a:ext>
            </a:extLst>
          </p:cNvPr>
          <p:cNvSpPr>
            <a:spLocks noChangeArrowheads="1"/>
          </p:cNvSpPr>
          <p:nvPr/>
        </p:nvSpPr>
        <p:spPr bwMode="auto">
          <a:xfrm>
            <a:off x="0" y="-323165"/>
            <a:ext cx="32893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 name="Rectangle 2">
            <a:extLst>
              <a:ext uri="{FF2B5EF4-FFF2-40B4-BE49-F238E27FC236}">
                <a16:creationId xmlns:a16="http://schemas.microsoft.com/office/drawing/2014/main" id="{1D1F3679-4B77-D98A-74EE-247542A8E2A2}"/>
              </a:ext>
            </a:extLst>
          </p:cNvPr>
          <p:cNvSpPr>
            <a:spLocks noChangeArrowheads="1"/>
          </p:cNvSpPr>
          <p:nvPr/>
        </p:nvSpPr>
        <p:spPr bwMode="auto">
          <a:xfrm>
            <a:off x="0" y="-323165"/>
            <a:ext cx="1085554"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training.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 name="Rectangle 3">
            <a:extLst>
              <a:ext uri="{FF2B5EF4-FFF2-40B4-BE49-F238E27FC236}">
                <a16:creationId xmlns:a16="http://schemas.microsoft.com/office/drawing/2014/main" id="{0C30ABC7-0325-7D0C-9A71-D73F3BB40E6B}"/>
              </a:ext>
            </a:extLst>
          </p:cNvPr>
          <p:cNvSpPr>
            <a:spLocks noChangeArrowheads="1"/>
          </p:cNvSpPr>
          <p:nvPr/>
        </p:nvSpPr>
        <p:spPr bwMode="auto">
          <a:xfrm>
            <a:off x="0" y="-323165"/>
            <a:ext cx="24878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0" name="Rectangle 8">
            <a:extLst>
              <a:ext uri="{FF2B5EF4-FFF2-40B4-BE49-F238E27FC236}">
                <a16:creationId xmlns:a16="http://schemas.microsoft.com/office/drawing/2014/main" id="{5CA775C5-94D3-2DFC-02C6-291B48D5C9D1}"/>
              </a:ext>
            </a:extLst>
          </p:cNvPr>
          <p:cNvSpPr>
            <a:spLocks noChangeArrowheads="1"/>
          </p:cNvSpPr>
          <p:nvPr/>
        </p:nvSpPr>
        <p:spPr bwMode="auto">
          <a:xfrm>
            <a:off x="597310" y="2772697"/>
            <a:ext cx="14828098" cy="67710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Data Source:</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UCI Heart Disease dataset (publicly available medical dataset).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Features:</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Includes age, sex, chest pain type, cholesterol, blood pressure, ECG results, etc.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Target Variable:</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Converted to binary:</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Unicode MS"/>
              </a:rPr>
              <a:t>0</a:t>
            </a:r>
            <a:r>
              <a:rPr kumimoji="0" lang="en-US" altLang="en-US" sz="3200" b="0" i="0" u="none" strike="noStrike" cap="none" normalizeH="0" baseline="0" dirty="0">
                <a:ln>
                  <a:noFill/>
                </a:ln>
                <a:solidFill>
                  <a:schemeClr val="accent5">
                    <a:lumMod val="40000"/>
                    <a:lumOff val="60000"/>
                  </a:schemeClr>
                </a:solidFill>
                <a:effectLst/>
              </a:rPr>
              <a:t> – No Heart Disease,</a:t>
            </a:r>
            <a:br>
              <a:rPr kumimoji="0" lang="en-US" altLang="en-US" sz="3200" b="0" i="0" u="none" strike="noStrike" cap="none" normalizeH="0" baseline="0" dirty="0">
                <a:ln>
                  <a:noFill/>
                </a:ln>
                <a:solidFill>
                  <a:schemeClr val="accent5">
                    <a:lumMod val="40000"/>
                    <a:lumOff val="60000"/>
                  </a:schemeClr>
                </a:solidFill>
                <a:effectLst/>
              </a:rPr>
            </a:br>
            <a:r>
              <a:rPr kumimoji="0" lang="en-US" altLang="en-US" sz="3200" b="0" i="0" u="none" strike="noStrike" cap="none" normalizeH="0" baseline="0" dirty="0">
                <a:ln>
                  <a:noFill/>
                </a:ln>
                <a:solidFill>
                  <a:schemeClr val="accent5">
                    <a:lumMod val="40000"/>
                    <a:lumOff val="60000"/>
                  </a:schemeClr>
                </a:solidFill>
                <a:effectLst/>
                <a:latin typeface="Arial Unicode MS"/>
              </a:rPr>
              <a:t>1</a:t>
            </a:r>
            <a:r>
              <a:rPr kumimoji="0" lang="en-US" altLang="en-US" sz="3200" b="0" i="0" u="none" strike="noStrike" cap="none" normalizeH="0" baseline="0" dirty="0">
                <a:ln>
                  <a:noFill/>
                </a:ln>
                <a:solidFill>
                  <a:schemeClr val="accent5">
                    <a:lumMod val="40000"/>
                    <a:lumOff val="60000"/>
                  </a:schemeClr>
                </a:solidFill>
                <a:effectLst/>
              </a:rPr>
              <a:t> – Heart Disease Present.</a:t>
            </a:r>
            <a:endPar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Preprocessing Steps:</a:t>
            </a:r>
            <a:endPar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Handled missing values using median/mode.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Encoded categorical variables numerically.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Removed irrelevant ID columns.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Scaled numerical features for model training</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21D46"/>
        </a:solidFill>
        <a:effectLst/>
      </p:bgPr>
    </p:bg>
    <p:spTree>
      <p:nvGrpSpPr>
        <p:cNvPr id="1" name=""/>
        <p:cNvGrpSpPr/>
        <p:nvPr/>
      </p:nvGrpSpPr>
      <p:grpSpPr>
        <a:xfrm>
          <a:off x="0" y="0"/>
          <a:ext cx="0" cy="0"/>
          <a:chOff x="0" y="0"/>
          <a:chExt cx="0" cy="0"/>
        </a:xfrm>
      </p:grpSpPr>
      <p:sp>
        <p:nvSpPr>
          <p:cNvPr id="2" name="TextBox 2"/>
          <p:cNvSpPr txBox="1"/>
          <p:nvPr/>
        </p:nvSpPr>
        <p:spPr>
          <a:xfrm>
            <a:off x="3810000" y="495300"/>
            <a:ext cx="11491559" cy="1207034"/>
          </a:xfrm>
          <a:prstGeom prst="rect">
            <a:avLst/>
          </a:prstGeom>
        </p:spPr>
        <p:txBody>
          <a:bodyPr lIns="0" tIns="0" rIns="0" bIns="0" rtlCol="0" anchor="t">
            <a:spAutoFit/>
          </a:bodyPr>
          <a:lstStyle/>
          <a:p>
            <a:pPr marL="0" lvl="0" indent="0" algn="l">
              <a:lnSpc>
                <a:spcPts val="4168"/>
              </a:lnSpc>
              <a:spcBef>
                <a:spcPct val="0"/>
              </a:spcBef>
            </a:pPr>
            <a:r>
              <a:rPr lang="en-US" sz="5083" u="none" strike="noStrike" dirty="0">
                <a:solidFill>
                  <a:srgbClr val="5CE1E6"/>
                </a:solidFill>
                <a:latin typeface="Astron"/>
                <a:ea typeface="Astron"/>
                <a:cs typeface="Astron"/>
                <a:sym typeface="Astron"/>
              </a:rPr>
              <a:t>MODEL</a:t>
            </a:r>
          </a:p>
          <a:p>
            <a:pPr marL="0" lvl="0" indent="0" algn="l">
              <a:lnSpc>
                <a:spcPts val="4168"/>
              </a:lnSpc>
              <a:spcBef>
                <a:spcPct val="0"/>
              </a:spcBef>
            </a:pPr>
            <a:r>
              <a:rPr lang="en-US" sz="5083" u="none" strike="noStrike" dirty="0">
                <a:solidFill>
                  <a:srgbClr val="5CE1E6"/>
                </a:solidFill>
                <a:latin typeface="Astron"/>
                <a:ea typeface="Astron"/>
                <a:cs typeface="Astron"/>
                <a:sym typeface="Astron"/>
              </a:rPr>
              <a:t>DEVELOPMENT</a:t>
            </a:r>
          </a:p>
        </p:txBody>
      </p:sp>
      <p:sp>
        <p:nvSpPr>
          <p:cNvPr id="4" name="TextBox 4"/>
          <p:cNvSpPr txBox="1"/>
          <p:nvPr/>
        </p:nvSpPr>
        <p:spPr>
          <a:xfrm>
            <a:off x="14822549" y="223388"/>
            <a:ext cx="3098056" cy="1275533"/>
          </a:xfrm>
          <a:prstGeom prst="rect">
            <a:avLst/>
          </a:prstGeom>
        </p:spPr>
        <p:txBody>
          <a:bodyPr lIns="0" tIns="0" rIns="0" bIns="0" rtlCol="0" anchor="t">
            <a:spAutoFit/>
          </a:bodyPr>
          <a:lstStyle/>
          <a:p>
            <a:pPr algn="r">
              <a:lnSpc>
                <a:spcPts val="8466"/>
              </a:lnSpc>
            </a:pPr>
            <a:r>
              <a:rPr lang="en-US" sz="8300">
                <a:solidFill>
                  <a:srgbClr val="5CE1E6"/>
                </a:solidFill>
                <a:latin typeface="Astron"/>
                <a:ea typeface="Astron"/>
                <a:cs typeface="Astron"/>
                <a:sym typeface="Astron"/>
              </a:rPr>
              <a:t>05</a:t>
            </a:r>
          </a:p>
        </p:txBody>
      </p:sp>
      <p:sp>
        <p:nvSpPr>
          <p:cNvPr id="8" name="Rectangle 1">
            <a:extLst>
              <a:ext uri="{FF2B5EF4-FFF2-40B4-BE49-F238E27FC236}">
                <a16:creationId xmlns:a16="http://schemas.microsoft.com/office/drawing/2014/main" id="{D2512B7A-98DA-F57D-69E2-2DD870215628}"/>
              </a:ext>
            </a:extLst>
          </p:cNvPr>
          <p:cNvSpPr>
            <a:spLocks noChangeArrowheads="1"/>
          </p:cNvSpPr>
          <p:nvPr/>
        </p:nvSpPr>
        <p:spPr bwMode="auto">
          <a:xfrm rot="10800000" flipV="1">
            <a:off x="5791200" y="2628900"/>
            <a:ext cx="17068800" cy="60016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Model Used:</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Logistic Regression — a simple yet effective classification algorithm.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Train-Test Split:</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Dataset split into </a:t>
            </a: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80% training</a:t>
            </a: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 and </a:t>
            </a: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20% testing</a:t>
            </a: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 for evaluation.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Training:</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Model was trained on scaled and preprocessed features.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Why Logistic Regression?</a:t>
            </a:r>
            <a:endPar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Interpretable results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Suitable for binary classification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Fast and efficient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Tools &amp; Libraries:</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Python, Scikit-learn, Pandas, NumPy</a:t>
            </a:r>
          </a:p>
        </p:txBody>
      </p:sp>
      <p:pic>
        <p:nvPicPr>
          <p:cNvPr id="10" name="Picture 9">
            <a:extLst>
              <a:ext uri="{FF2B5EF4-FFF2-40B4-BE49-F238E27FC236}">
                <a16:creationId xmlns:a16="http://schemas.microsoft.com/office/drawing/2014/main" id="{D4431E3C-C4C6-72FA-F9C2-1EA6939899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 y="3009900"/>
            <a:ext cx="5105400" cy="5257799"/>
          </a:xfrm>
          <a:prstGeom prst="rect">
            <a:avLst/>
          </a:prstGeom>
        </p:spPr>
      </p:pic>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21D46"/>
        </a:solidFill>
        <a:effectLst/>
      </p:bgPr>
    </p:bg>
    <p:spTree>
      <p:nvGrpSpPr>
        <p:cNvPr id="1" name=""/>
        <p:cNvGrpSpPr/>
        <p:nvPr/>
      </p:nvGrpSpPr>
      <p:grpSpPr>
        <a:xfrm>
          <a:off x="0" y="0"/>
          <a:ext cx="0" cy="0"/>
          <a:chOff x="0" y="0"/>
          <a:chExt cx="0" cy="0"/>
        </a:xfrm>
      </p:grpSpPr>
      <p:grpSp>
        <p:nvGrpSpPr>
          <p:cNvPr id="4" name="Group 4"/>
          <p:cNvGrpSpPr/>
          <p:nvPr/>
        </p:nvGrpSpPr>
        <p:grpSpPr>
          <a:xfrm>
            <a:off x="12520404" y="7353300"/>
            <a:ext cx="5414949" cy="2461698"/>
            <a:chOff x="0" y="0"/>
            <a:chExt cx="812800" cy="369508"/>
          </a:xfrm>
        </p:grpSpPr>
        <p:sp>
          <p:nvSpPr>
            <p:cNvPr id="5" name="Freeform 5"/>
            <p:cNvSpPr/>
            <p:nvPr/>
          </p:nvSpPr>
          <p:spPr>
            <a:xfrm>
              <a:off x="0" y="0"/>
              <a:ext cx="812800" cy="369508"/>
            </a:xfrm>
            <a:custGeom>
              <a:avLst/>
              <a:gdLst/>
              <a:ahLst/>
              <a:cxnLst/>
              <a:rect l="l" t="t" r="r" b="b"/>
              <a:pathLst>
                <a:path w="812800" h="369508">
                  <a:moveTo>
                    <a:pt x="0" y="0"/>
                  </a:moveTo>
                  <a:lnTo>
                    <a:pt x="812800" y="0"/>
                  </a:lnTo>
                  <a:lnTo>
                    <a:pt x="812800" y="369508"/>
                  </a:lnTo>
                  <a:lnTo>
                    <a:pt x="0" y="369508"/>
                  </a:lnTo>
                  <a:close/>
                </a:path>
              </a:pathLst>
            </a:custGeom>
            <a:blipFill>
              <a:blip r:embed="rId2"/>
              <a:stretch>
                <a:fillRect b="-25381"/>
              </a:stretch>
            </a:blipFill>
          </p:spPr>
        </p:sp>
      </p:grpSp>
      <p:grpSp>
        <p:nvGrpSpPr>
          <p:cNvPr id="6" name="Group 6"/>
          <p:cNvGrpSpPr/>
          <p:nvPr/>
        </p:nvGrpSpPr>
        <p:grpSpPr>
          <a:xfrm>
            <a:off x="1028700" y="7320116"/>
            <a:ext cx="5414949" cy="2461698"/>
            <a:chOff x="0" y="0"/>
            <a:chExt cx="812800" cy="369508"/>
          </a:xfrm>
        </p:grpSpPr>
        <p:sp>
          <p:nvSpPr>
            <p:cNvPr id="7" name="Freeform 7"/>
            <p:cNvSpPr/>
            <p:nvPr/>
          </p:nvSpPr>
          <p:spPr>
            <a:xfrm>
              <a:off x="0" y="0"/>
              <a:ext cx="812800" cy="369508"/>
            </a:xfrm>
            <a:custGeom>
              <a:avLst/>
              <a:gdLst/>
              <a:ahLst/>
              <a:cxnLst/>
              <a:rect l="l" t="t" r="r" b="b"/>
              <a:pathLst>
                <a:path w="812800" h="369508">
                  <a:moveTo>
                    <a:pt x="0" y="0"/>
                  </a:moveTo>
                  <a:lnTo>
                    <a:pt x="812800" y="0"/>
                  </a:lnTo>
                  <a:lnTo>
                    <a:pt x="812800" y="369508"/>
                  </a:lnTo>
                  <a:lnTo>
                    <a:pt x="0" y="369508"/>
                  </a:lnTo>
                  <a:close/>
                </a:path>
              </a:pathLst>
            </a:custGeom>
            <a:blipFill>
              <a:blip r:embed="rId3"/>
              <a:stretch>
                <a:fillRect t="-12690" b="-12690"/>
              </a:stretch>
            </a:blipFill>
          </p:spPr>
        </p:sp>
      </p:grpSp>
      <p:grpSp>
        <p:nvGrpSpPr>
          <p:cNvPr id="8" name="Group 8"/>
          <p:cNvGrpSpPr/>
          <p:nvPr/>
        </p:nvGrpSpPr>
        <p:grpSpPr>
          <a:xfrm>
            <a:off x="6774552" y="7353300"/>
            <a:ext cx="5414949" cy="2461698"/>
            <a:chOff x="0" y="0"/>
            <a:chExt cx="812800" cy="369508"/>
          </a:xfrm>
        </p:grpSpPr>
        <p:sp>
          <p:nvSpPr>
            <p:cNvPr id="9" name="Freeform 9"/>
            <p:cNvSpPr/>
            <p:nvPr/>
          </p:nvSpPr>
          <p:spPr>
            <a:xfrm>
              <a:off x="0" y="0"/>
              <a:ext cx="812800" cy="369508"/>
            </a:xfrm>
            <a:custGeom>
              <a:avLst/>
              <a:gdLst/>
              <a:ahLst/>
              <a:cxnLst/>
              <a:rect l="l" t="t" r="r" b="b"/>
              <a:pathLst>
                <a:path w="812800" h="369508">
                  <a:moveTo>
                    <a:pt x="0" y="0"/>
                  </a:moveTo>
                  <a:lnTo>
                    <a:pt x="812800" y="0"/>
                  </a:lnTo>
                  <a:lnTo>
                    <a:pt x="812800" y="369508"/>
                  </a:lnTo>
                  <a:lnTo>
                    <a:pt x="0" y="369508"/>
                  </a:lnTo>
                  <a:close/>
                </a:path>
              </a:pathLst>
            </a:custGeom>
            <a:blipFill>
              <a:blip r:embed="rId4"/>
              <a:stretch>
                <a:fillRect b="-25381"/>
              </a:stretch>
            </a:blipFill>
          </p:spPr>
        </p:sp>
      </p:grpSp>
      <p:sp>
        <p:nvSpPr>
          <p:cNvPr id="10" name="TextBox 10"/>
          <p:cNvSpPr txBox="1"/>
          <p:nvPr/>
        </p:nvSpPr>
        <p:spPr>
          <a:xfrm>
            <a:off x="1028700" y="1114425"/>
            <a:ext cx="10306050" cy="1207347"/>
          </a:xfrm>
          <a:prstGeom prst="rect">
            <a:avLst/>
          </a:prstGeom>
        </p:spPr>
        <p:txBody>
          <a:bodyPr lIns="0" tIns="0" rIns="0" bIns="0" rtlCol="0" anchor="t">
            <a:spAutoFit/>
          </a:bodyPr>
          <a:lstStyle/>
          <a:p>
            <a:pPr marL="0" lvl="0" indent="0" algn="l">
              <a:lnSpc>
                <a:spcPts val="4168"/>
              </a:lnSpc>
              <a:spcBef>
                <a:spcPct val="0"/>
              </a:spcBef>
            </a:pPr>
            <a:r>
              <a:rPr lang="en-US" sz="5083" u="none" strike="noStrike" dirty="0">
                <a:solidFill>
                  <a:srgbClr val="5CE1E6"/>
                </a:solidFill>
                <a:latin typeface="Astron"/>
                <a:ea typeface="Astron"/>
                <a:cs typeface="Astron"/>
                <a:sym typeface="Astron"/>
              </a:rPr>
              <a:t>RESULT AND IMPACT</a:t>
            </a:r>
          </a:p>
        </p:txBody>
      </p:sp>
      <p:sp>
        <p:nvSpPr>
          <p:cNvPr id="12" name="TextBox 12"/>
          <p:cNvSpPr txBox="1"/>
          <p:nvPr/>
        </p:nvSpPr>
        <p:spPr>
          <a:xfrm>
            <a:off x="14822549" y="223388"/>
            <a:ext cx="3098056" cy="1090042"/>
          </a:xfrm>
          <a:prstGeom prst="rect">
            <a:avLst/>
          </a:prstGeom>
        </p:spPr>
        <p:txBody>
          <a:bodyPr lIns="0" tIns="0" rIns="0" bIns="0" rtlCol="0" anchor="t">
            <a:spAutoFit/>
          </a:bodyPr>
          <a:lstStyle/>
          <a:p>
            <a:pPr algn="r">
              <a:lnSpc>
                <a:spcPts val="8466"/>
              </a:lnSpc>
            </a:pPr>
            <a:r>
              <a:rPr lang="en-US" sz="8300" dirty="0">
                <a:solidFill>
                  <a:srgbClr val="5CE1E6"/>
                </a:solidFill>
                <a:latin typeface="Astron"/>
                <a:ea typeface="Astron"/>
                <a:cs typeface="Astron"/>
                <a:sym typeface="Astron"/>
              </a:rPr>
              <a:t>06</a:t>
            </a:r>
          </a:p>
        </p:txBody>
      </p:sp>
      <p:pic>
        <p:nvPicPr>
          <p:cNvPr id="15" name="Picture 15"/>
          <p:cNvPicPr>
            <a:picLocks noChangeAspect="1"/>
          </p:cNvPicPr>
          <p:nvPr/>
        </p:nvPicPr>
        <p:blipFill>
          <a:blip r:embed="rId5"/>
          <a:srcRect/>
          <a:stretch>
            <a:fillRect/>
          </a:stretch>
        </p:blipFill>
        <p:spPr>
          <a:xfrm>
            <a:off x="16999970" y="2559897"/>
            <a:ext cx="1688871" cy="1920676"/>
          </a:xfrm>
          <a:prstGeom prst="rect">
            <a:avLst/>
          </a:prstGeom>
        </p:spPr>
      </p:pic>
      <p:sp>
        <p:nvSpPr>
          <p:cNvPr id="16" name="TextBox 15">
            <a:extLst>
              <a:ext uri="{FF2B5EF4-FFF2-40B4-BE49-F238E27FC236}">
                <a16:creationId xmlns:a16="http://schemas.microsoft.com/office/drawing/2014/main" id="{4EE00BF8-F4B7-C109-5F1C-93BE32C1DA65}"/>
              </a:ext>
            </a:extLst>
          </p:cNvPr>
          <p:cNvSpPr txBox="1"/>
          <p:nvPr/>
        </p:nvSpPr>
        <p:spPr>
          <a:xfrm>
            <a:off x="1028700" y="2559897"/>
            <a:ext cx="7391400" cy="4370427"/>
          </a:xfrm>
          <a:prstGeom prst="rect">
            <a:avLst/>
          </a:prstGeom>
          <a:noFill/>
        </p:spPr>
        <p:txBody>
          <a:bodyPr wrap="square" rtlCol="0">
            <a:spAutoFit/>
          </a:bodyPr>
          <a:lstStyle/>
          <a:p>
            <a:pPr>
              <a:buFont typeface="Arial" panose="020B0604020202020204" pitchFamily="34" charset="0"/>
              <a:buChar char="•"/>
            </a:pPr>
            <a:r>
              <a:rPr lang="en-US" sz="2600" b="1" dirty="0">
                <a:solidFill>
                  <a:schemeClr val="accent5">
                    <a:lumMod val="40000"/>
                    <a:lumOff val="60000"/>
                  </a:schemeClr>
                </a:solidFill>
              </a:rPr>
              <a:t>Model Accuracy:</a:t>
            </a:r>
            <a:br>
              <a:rPr lang="en-US" sz="2600" dirty="0">
                <a:solidFill>
                  <a:schemeClr val="accent5">
                    <a:lumMod val="40000"/>
                    <a:lumOff val="60000"/>
                  </a:schemeClr>
                </a:solidFill>
              </a:rPr>
            </a:br>
            <a:r>
              <a:rPr lang="en-US" sz="2600" dirty="0">
                <a:solidFill>
                  <a:schemeClr val="accent5">
                    <a:lumMod val="40000"/>
                    <a:lumOff val="60000"/>
                  </a:schemeClr>
                </a:solidFill>
              </a:rPr>
              <a:t>Achieved </a:t>
            </a:r>
            <a:r>
              <a:rPr lang="en-US" sz="2600" b="1" dirty="0">
                <a:solidFill>
                  <a:schemeClr val="accent5">
                    <a:lumMod val="40000"/>
                    <a:lumOff val="60000"/>
                  </a:schemeClr>
                </a:solidFill>
              </a:rPr>
              <a:t>~85% accuracy</a:t>
            </a:r>
            <a:r>
              <a:rPr lang="en-US" sz="2600" dirty="0">
                <a:solidFill>
                  <a:schemeClr val="accent5">
                    <a:lumMod val="40000"/>
                    <a:lumOff val="60000"/>
                  </a:schemeClr>
                </a:solidFill>
              </a:rPr>
              <a:t> on test data.</a:t>
            </a:r>
          </a:p>
          <a:p>
            <a:pPr>
              <a:buFont typeface="Arial" panose="020B0604020202020204" pitchFamily="34" charset="0"/>
              <a:buChar char="•"/>
            </a:pPr>
            <a:r>
              <a:rPr lang="en-US" sz="2600" b="1" dirty="0">
                <a:solidFill>
                  <a:schemeClr val="accent5">
                    <a:lumMod val="40000"/>
                    <a:lumOff val="60000"/>
                  </a:schemeClr>
                </a:solidFill>
              </a:rPr>
              <a:t>Key Metrics:</a:t>
            </a:r>
            <a:endParaRPr lang="en-US" sz="2600" dirty="0">
              <a:solidFill>
                <a:schemeClr val="accent5">
                  <a:lumMod val="40000"/>
                  <a:lumOff val="60000"/>
                </a:schemeClr>
              </a:solidFill>
            </a:endParaRPr>
          </a:p>
          <a:p>
            <a:pPr marL="742950" lvl="1" indent="-285750">
              <a:buFont typeface="Arial" panose="020B0604020202020204" pitchFamily="34" charset="0"/>
              <a:buChar char="•"/>
            </a:pPr>
            <a:r>
              <a:rPr lang="en-US" sz="2600" dirty="0">
                <a:solidFill>
                  <a:schemeClr val="accent5">
                    <a:lumMod val="40000"/>
                    <a:lumOff val="60000"/>
                  </a:schemeClr>
                </a:solidFill>
              </a:rPr>
              <a:t>High </a:t>
            </a:r>
            <a:r>
              <a:rPr lang="en-US" sz="2600" b="1" dirty="0">
                <a:solidFill>
                  <a:schemeClr val="accent5">
                    <a:lumMod val="40000"/>
                    <a:lumOff val="60000"/>
                  </a:schemeClr>
                </a:solidFill>
              </a:rPr>
              <a:t>Precision &amp; Recall</a:t>
            </a:r>
            <a:endParaRPr lang="en-US" sz="2600" dirty="0">
              <a:solidFill>
                <a:schemeClr val="accent5">
                  <a:lumMod val="40000"/>
                  <a:lumOff val="60000"/>
                </a:schemeClr>
              </a:solidFill>
            </a:endParaRPr>
          </a:p>
          <a:p>
            <a:pPr marL="742950" lvl="1" indent="-285750">
              <a:buFont typeface="Arial" panose="020B0604020202020204" pitchFamily="34" charset="0"/>
              <a:buChar char="•"/>
            </a:pPr>
            <a:r>
              <a:rPr lang="en-US" sz="2600" dirty="0">
                <a:solidFill>
                  <a:schemeClr val="accent5">
                    <a:lumMod val="40000"/>
                    <a:lumOff val="60000"/>
                  </a:schemeClr>
                </a:solidFill>
              </a:rPr>
              <a:t>Strong </a:t>
            </a:r>
            <a:r>
              <a:rPr lang="en-US" sz="2600" b="1" dirty="0">
                <a:solidFill>
                  <a:schemeClr val="accent5">
                    <a:lumMod val="40000"/>
                    <a:lumOff val="60000"/>
                  </a:schemeClr>
                </a:solidFill>
              </a:rPr>
              <a:t>ROC-AUC Score</a:t>
            </a:r>
            <a:endParaRPr lang="en-US" sz="2600" dirty="0">
              <a:solidFill>
                <a:schemeClr val="accent5">
                  <a:lumMod val="40000"/>
                  <a:lumOff val="60000"/>
                </a:schemeClr>
              </a:solidFill>
            </a:endParaRPr>
          </a:p>
          <a:p>
            <a:pPr>
              <a:buFont typeface="Arial" panose="020B0604020202020204" pitchFamily="34" charset="0"/>
              <a:buChar char="•"/>
            </a:pPr>
            <a:r>
              <a:rPr lang="en-US" sz="2600" b="1" dirty="0">
                <a:solidFill>
                  <a:schemeClr val="accent5">
                    <a:lumMod val="40000"/>
                    <a:lumOff val="60000"/>
                  </a:schemeClr>
                </a:solidFill>
              </a:rPr>
              <a:t>Impact:</a:t>
            </a:r>
            <a:endParaRPr lang="en-US" sz="2600" dirty="0">
              <a:solidFill>
                <a:schemeClr val="accent5">
                  <a:lumMod val="40000"/>
                  <a:lumOff val="60000"/>
                </a:schemeClr>
              </a:solidFill>
            </a:endParaRPr>
          </a:p>
          <a:p>
            <a:pPr marL="742950" lvl="1" indent="-285750">
              <a:buFont typeface="Arial" panose="020B0604020202020204" pitchFamily="34" charset="0"/>
              <a:buChar char="•"/>
            </a:pPr>
            <a:r>
              <a:rPr lang="en-US" sz="2600" dirty="0">
                <a:solidFill>
                  <a:schemeClr val="accent5">
                    <a:lumMod val="40000"/>
                    <a:lumOff val="60000"/>
                  </a:schemeClr>
                </a:solidFill>
              </a:rPr>
              <a:t>Helps in </a:t>
            </a:r>
            <a:r>
              <a:rPr lang="en-US" sz="2600" b="1" dirty="0">
                <a:solidFill>
                  <a:schemeClr val="accent5">
                    <a:lumMod val="40000"/>
                    <a:lumOff val="60000"/>
                  </a:schemeClr>
                </a:solidFill>
              </a:rPr>
              <a:t>early detection</a:t>
            </a:r>
            <a:r>
              <a:rPr lang="en-US" sz="2600" dirty="0">
                <a:solidFill>
                  <a:schemeClr val="accent5">
                    <a:lumMod val="40000"/>
                    <a:lumOff val="60000"/>
                  </a:schemeClr>
                </a:solidFill>
              </a:rPr>
              <a:t> of heart disease</a:t>
            </a:r>
          </a:p>
          <a:p>
            <a:pPr marL="742950" lvl="1" indent="-285750">
              <a:buFont typeface="Arial" panose="020B0604020202020204" pitchFamily="34" charset="0"/>
              <a:buChar char="•"/>
            </a:pPr>
            <a:r>
              <a:rPr lang="en-US" sz="2600" dirty="0">
                <a:solidFill>
                  <a:schemeClr val="accent5">
                    <a:lumMod val="40000"/>
                    <a:lumOff val="60000"/>
                  </a:schemeClr>
                </a:solidFill>
              </a:rPr>
              <a:t>Assists doctors in making </a:t>
            </a:r>
            <a:r>
              <a:rPr lang="en-US" sz="2600" b="1" dirty="0">
                <a:solidFill>
                  <a:schemeClr val="accent5">
                    <a:lumMod val="40000"/>
                    <a:lumOff val="60000"/>
                  </a:schemeClr>
                </a:solidFill>
              </a:rPr>
              <a:t>data-driven decisions</a:t>
            </a:r>
            <a:endParaRPr lang="en-US" sz="2600" dirty="0">
              <a:solidFill>
                <a:schemeClr val="accent5">
                  <a:lumMod val="40000"/>
                  <a:lumOff val="60000"/>
                </a:schemeClr>
              </a:solidFill>
            </a:endParaRPr>
          </a:p>
          <a:p>
            <a:pPr marL="742950" lvl="1" indent="-285750">
              <a:buFont typeface="Arial" panose="020B0604020202020204" pitchFamily="34" charset="0"/>
              <a:buChar char="•"/>
            </a:pPr>
            <a:r>
              <a:rPr lang="en-US" sz="2600" dirty="0">
                <a:solidFill>
                  <a:schemeClr val="accent5">
                    <a:lumMod val="40000"/>
                    <a:lumOff val="60000"/>
                  </a:schemeClr>
                </a:solidFill>
              </a:rPr>
              <a:t>Can reduce diagnosis time and improve patient care</a:t>
            </a:r>
          </a:p>
          <a:p>
            <a:endParaRPr lang="en-IN" dirty="0"/>
          </a:p>
        </p:txBody>
      </p:sp>
    </p:spTree>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21D46"/>
        </a:solidFill>
        <a:effectLst/>
      </p:bgPr>
    </p:bg>
    <p:spTree>
      <p:nvGrpSpPr>
        <p:cNvPr id="1" name=""/>
        <p:cNvGrpSpPr/>
        <p:nvPr/>
      </p:nvGrpSpPr>
      <p:grpSpPr>
        <a:xfrm>
          <a:off x="0" y="0"/>
          <a:ext cx="0" cy="0"/>
          <a:chOff x="0" y="0"/>
          <a:chExt cx="0" cy="0"/>
        </a:xfrm>
      </p:grpSpPr>
      <p:sp>
        <p:nvSpPr>
          <p:cNvPr id="2" name="Freeform 2"/>
          <p:cNvSpPr/>
          <p:nvPr/>
        </p:nvSpPr>
        <p:spPr>
          <a:xfrm>
            <a:off x="14478000" y="3930906"/>
            <a:ext cx="4109489" cy="4089145"/>
          </a:xfrm>
          <a:custGeom>
            <a:avLst/>
            <a:gdLst/>
            <a:ahLst/>
            <a:cxnLst/>
            <a:rect l="l" t="t" r="r" b="b"/>
            <a:pathLst>
              <a:path w="4109489" h="4089145">
                <a:moveTo>
                  <a:pt x="0" y="0"/>
                </a:moveTo>
                <a:lnTo>
                  <a:pt x="4109489" y="0"/>
                </a:lnTo>
                <a:lnTo>
                  <a:pt x="4109489" y="4089144"/>
                </a:lnTo>
                <a:lnTo>
                  <a:pt x="0" y="4089144"/>
                </a:lnTo>
                <a:lnTo>
                  <a:pt x="0" y="0"/>
                </a:lnTo>
                <a:close/>
              </a:path>
            </a:pathLst>
          </a:custGeom>
          <a:blipFill>
            <a:blip r:embed="rId2"/>
            <a:stretch>
              <a:fillRect/>
            </a:stretch>
          </a:blipFill>
        </p:spPr>
      </p:sp>
      <p:sp>
        <p:nvSpPr>
          <p:cNvPr id="4" name="TextBox 4"/>
          <p:cNvSpPr txBox="1"/>
          <p:nvPr/>
        </p:nvSpPr>
        <p:spPr>
          <a:xfrm>
            <a:off x="3505200" y="709756"/>
            <a:ext cx="10306050" cy="1207347"/>
          </a:xfrm>
          <a:prstGeom prst="rect">
            <a:avLst/>
          </a:prstGeom>
        </p:spPr>
        <p:txBody>
          <a:bodyPr lIns="0" tIns="0" rIns="0" bIns="0" rtlCol="0" anchor="t">
            <a:spAutoFit/>
          </a:bodyPr>
          <a:lstStyle/>
          <a:p>
            <a:pPr marL="0" lvl="0" indent="0" algn="l">
              <a:lnSpc>
                <a:spcPts val="4168"/>
              </a:lnSpc>
              <a:spcBef>
                <a:spcPct val="0"/>
              </a:spcBef>
            </a:pPr>
            <a:r>
              <a:rPr lang="en-US" sz="5083" u="none" strike="noStrike" dirty="0">
                <a:solidFill>
                  <a:srgbClr val="5CE1E6"/>
                </a:solidFill>
                <a:latin typeface="Astron"/>
                <a:ea typeface="Astron"/>
                <a:cs typeface="Astron"/>
                <a:sym typeface="Astron"/>
              </a:rPr>
              <a:t>FUTURE DIRECTIONS</a:t>
            </a:r>
          </a:p>
        </p:txBody>
      </p:sp>
      <p:sp>
        <p:nvSpPr>
          <p:cNvPr id="6" name="TextBox 6"/>
          <p:cNvSpPr txBox="1"/>
          <p:nvPr/>
        </p:nvSpPr>
        <p:spPr>
          <a:xfrm>
            <a:off x="14822549" y="223388"/>
            <a:ext cx="3098056" cy="1090042"/>
          </a:xfrm>
          <a:prstGeom prst="rect">
            <a:avLst/>
          </a:prstGeom>
        </p:spPr>
        <p:txBody>
          <a:bodyPr lIns="0" tIns="0" rIns="0" bIns="0" rtlCol="0" anchor="t">
            <a:spAutoFit/>
          </a:bodyPr>
          <a:lstStyle/>
          <a:p>
            <a:pPr algn="r">
              <a:lnSpc>
                <a:spcPts val="8466"/>
              </a:lnSpc>
            </a:pPr>
            <a:r>
              <a:rPr lang="en-US" sz="8300" dirty="0">
                <a:solidFill>
                  <a:srgbClr val="5CE1E6"/>
                </a:solidFill>
                <a:latin typeface="Astron"/>
                <a:ea typeface="Astron"/>
                <a:cs typeface="Astron"/>
                <a:sym typeface="Astron"/>
              </a:rPr>
              <a:t>07</a:t>
            </a:r>
          </a:p>
        </p:txBody>
      </p:sp>
      <p:sp>
        <p:nvSpPr>
          <p:cNvPr id="10" name="Rectangle 1">
            <a:extLst>
              <a:ext uri="{FF2B5EF4-FFF2-40B4-BE49-F238E27FC236}">
                <a16:creationId xmlns:a16="http://schemas.microsoft.com/office/drawing/2014/main" id="{B4C40A13-3E46-0C23-250F-A34EE6E0FB8A}"/>
              </a:ext>
            </a:extLst>
          </p:cNvPr>
          <p:cNvSpPr>
            <a:spLocks noChangeArrowheads="1"/>
          </p:cNvSpPr>
          <p:nvPr/>
        </p:nvSpPr>
        <p:spPr bwMode="auto">
          <a:xfrm>
            <a:off x="409929" y="3467100"/>
            <a:ext cx="13369366" cy="50167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Try Advanced Models:</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Explore Random Forest, SVM, and </a:t>
            </a:r>
            <a:r>
              <a:rPr kumimoji="0" lang="en-US" altLang="en-US" sz="3200" b="0" i="0" u="none" strike="noStrike" cap="none" normalizeH="0" baseline="0" dirty="0" err="1">
                <a:ln>
                  <a:noFill/>
                </a:ln>
                <a:solidFill>
                  <a:schemeClr val="accent5">
                    <a:lumMod val="40000"/>
                    <a:lumOff val="60000"/>
                  </a:schemeClr>
                </a:solidFill>
                <a:effectLst/>
                <a:latin typeface="Arial" panose="020B0604020202020204" pitchFamily="34" charset="0"/>
              </a:rPr>
              <a:t>XGBoost</a:t>
            </a: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 for better accuracy.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Hyperparameter Tuning:</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Use Grid Search or Randomized Search to optimize model performance.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Deploy as Web App:</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Build an interactive prediction tool using </a:t>
            </a:r>
            <a:r>
              <a:rPr kumimoji="0" lang="en-US" altLang="en-US" sz="3200" b="0" i="0" u="none" strike="noStrike" cap="none" normalizeH="0" baseline="0" dirty="0" err="1">
                <a:ln>
                  <a:noFill/>
                </a:ln>
                <a:solidFill>
                  <a:schemeClr val="accent5">
                    <a:lumMod val="40000"/>
                    <a:lumOff val="60000"/>
                  </a:schemeClr>
                </a:solidFill>
                <a:effectLst/>
                <a:latin typeface="Arial" panose="020B0604020202020204" pitchFamily="34" charset="0"/>
              </a:rPr>
              <a:t>Streamlit</a:t>
            </a: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 or Flask.</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Use Real-Time Data:</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Integrate live medical data for real-world testing and monitoring.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dirty="0">
                <a:ln>
                  <a:noFill/>
                </a:ln>
                <a:solidFill>
                  <a:schemeClr val="accent5">
                    <a:lumMod val="40000"/>
                    <a:lumOff val="60000"/>
                  </a:schemeClr>
                </a:solidFill>
                <a:effectLst/>
                <a:latin typeface="Arial" panose="020B0604020202020204" pitchFamily="34" charset="0"/>
              </a:rPr>
              <a:t>Expand Dataset:</a:t>
            </a:r>
            <a:b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br>
            <a:r>
              <a:rPr kumimoji="0" lang="en-US" altLang="en-US" sz="3200" b="0" i="0" u="none" strike="noStrike" cap="none" normalizeH="0" baseline="0" dirty="0">
                <a:ln>
                  <a:noFill/>
                </a:ln>
                <a:solidFill>
                  <a:schemeClr val="accent5">
                    <a:lumMod val="40000"/>
                    <a:lumOff val="60000"/>
                  </a:schemeClr>
                </a:solidFill>
                <a:effectLst/>
                <a:latin typeface="Arial" panose="020B0604020202020204" pitchFamily="34" charset="0"/>
              </a:rPr>
              <a:t>Include more patient records and features for improved generalization.</a:t>
            </a:r>
          </a:p>
        </p:txBody>
      </p:sp>
    </p:spTree>
  </p:cSld>
  <p:clrMapOvr>
    <a:masterClrMapping/>
  </p:clrMapOvr>
  <p:transition spd="slow">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78</TotalTime>
  <Words>646</Words>
  <Application>Microsoft Office PowerPoint</Application>
  <PresentationFormat>Custom</PresentationFormat>
  <Paragraphs>97</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Astron</vt:lpstr>
      <vt:lpstr>Be Vietnam</vt:lpstr>
      <vt:lpstr>Arial Unicode MS</vt:lpstr>
      <vt:lpstr>Arial</vt:lpstr>
      <vt:lpstr>Bahnschrift</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Yogesh Bansal</dc:creator>
  <cp:lastModifiedBy>Yogesh Bansal</cp:lastModifiedBy>
  <cp:revision>4</cp:revision>
  <dcterms:created xsi:type="dcterms:W3CDTF">2006-08-16T00:00:00Z</dcterms:created>
  <dcterms:modified xsi:type="dcterms:W3CDTF">2025-05-27T06:27:59Z</dcterms:modified>
  <dc:identifier>DAGoncHOtA8</dc:identifier>
</cp:coreProperties>
</file>

<file path=docProps/thumbnail.jpeg>
</file>